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9"/>
  </p:notesMasterIdLst>
  <p:sldIdLst>
    <p:sldId id="256" r:id="rId2"/>
    <p:sldId id="257" r:id="rId3"/>
    <p:sldId id="649" r:id="rId4"/>
    <p:sldId id="650" r:id="rId5"/>
    <p:sldId id="710" r:id="rId6"/>
    <p:sldId id="644" r:id="rId7"/>
    <p:sldId id="627" r:id="rId8"/>
    <p:sldId id="634" r:id="rId9"/>
    <p:sldId id="705" r:id="rId10"/>
    <p:sldId id="703" r:id="rId11"/>
    <p:sldId id="704" r:id="rId12"/>
    <p:sldId id="628" r:id="rId13"/>
    <p:sldId id="629" r:id="rId14"/>
    <p:sldId id="668" r:id="rId15"/>
    <p:sldId id="669" r:id="rId16"/>
    <p:sldId id="670" r:id="rId17"/>
    <p:sldId id="671" r:id="rId18"/>
    <p:sldId id="672" r:id="rId19"/>
    <p:sldId id="630" r:id="rId20"/>
    <p:sldId id="694" r:id="rId21"/>
    <p:sldId id="631" r:id="rId22"/>
    <p:sldId id="632" r:id="rId23"/>
    <p:sldId id="633" r:id="rId24"/>
    <p:sldId id="686" r:id="rId25"/>
    <p:sldId id="690" r:id="rId26"/>
    <p:sldId id="687" r:id="rId27"/>
    <p:sldId id="688" r:id="rId28"/>
    <p:sldId id="689" r:id="rId29"/>
    <p:sldId id="698" r:id="rId30"/>
    <p:sldId id="699" r:id="rId31"/>
    <p:sldId id="700" r:id="rId32"/>
    <p:sldId id="707" r:id="rId33"/>
    <p:sldId id="709" r:id="rId34"/>
    <p:sldId id="641" r:id="rId35"/>
    <p:sldId id="637" r:id="rId36"/>
    <p:sldId id="701" r:id="rId37"/>
    <p:sldId id="638" r:id="rId38"/>
    <p:sldId id="691" r:id="rId39"/>
    <p:sldId id="692" r:id="rId40"/>
    <p:sldId id="693" r:id="rId41"/>
    <p:sldId id="679" r:id="rId42"/>
    <p:sldId id="680" r:id="rId43"/>
    <p:sldId id="683" r:id="rId44"/>
    <p:sldId id="684" r:id="rId45"/>
    <p:sldId id="681" r:id="rId46"/>
    <p:sldId id="702" r:id="rId47"/>
    <p:sldId id="361" r:id="rId48"/>
  </p:sldIdLst>
  <p:sldSz cx="9144000" cy="6858000" type="screen4x3"/>
  <p:notesSz cx="6858000" cy="9144000"/>
  <p:embeddedFontLst>
    <p:embeddedFont>
      <p:font typeface="微軟正黑體" pitchFamily="34" charset="-120"/>
      <p:regular r:id="rId50"/>
      <p:bold r:id="rId51"/>
    </p:embeddedFont>
    <p:embeddedFont>
      <p:font typeface="華康粗黑體(P)" pitchFamily="34" charset="-120"/>
      <p:regular r:id="rId52"/>
    </p:embeddedFont>
    <p:embeddedFont>
      <p:font typeface="Verdana" pitchFamily="34" charset="0"/>
      <p:regular r:id="rId53"/>
      <p:bold r:id="rId54"/>
      <p:italic r:id="rId55"/>
      <p:boldItalic r:id="rId56"/>
    </p:embeddedFont>
    <p:embeddedFont>
      <p:font typeface="標楷體" pitchFamily="65" charset="-120"/>
      <p:regular r:id="rId57"/>
    </p:embeddedFont>
    <p:embeddedFont>
      <p:font typeface="Constantia" pitchFamily="18" charset="0"/>
      <p:regular r:id="rId58"/>
      <p:bold r:id="rId59"/>
      <p:italic r:id="rId60"/>
      <p:boldItalic r:id="rId61"/>
    </p:embeddedFont>
    <p:embeddedFont>
      <p:font typeface="Calibri" pitchFamily="34" charset="0"/>
      <p:regular r:id="rId62"/>
      <p:bold r:id="rId63"/>
      <p:italic r:id="rId64"/>
      <p:boldItalic r:id="rId65"/>
    </p:embeddedFont>
    <p:embeddedFont>
      <p:font typeface="Wingdings 3" pitchFamily="18" charset="2"/>
      <p:regular r:id="rId66"/>
    </p:embeddedFont>
    <p:embeddedFont>
      <p:font typeface="Candara" pitchFamily="34" charset="0"/>
      <p:regular r:id="rId67"/>
      <p:bold r:id="rId68"/>
      <p:italic r:id="rId69"/>
      <p:boldItalic r:id="rId70"/>
    </p:embeddedFont>
    <p:embeddedFont>
      <p:font typeface="Microsoft YaHei UI" charset="-122"/>
      <p:regular r:id="rId71"/>
      <p:bold r:id="rId72"/>
    </p:embeddedFont>
    <p:embeddedFont>
      <p:font typeface="Microsoft YaHei" pitchFamily="34" charset="-122"/>
      <p:regular r:id="rId73"/>
      <p:bold r:id="rId74"/>
    </p:embeddedFont>
    <p:embeddedFont>
      <p:font typeface="微軟正黑體 Light" charset="-120"/>
      <p:regular r:id="rId75"/>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33CC"/>
    <a:srgbClr val="86EFF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1" d="100"/>
          <a:sy n="81" d="100"/>
        </p:scale>
        <p:origin x="-2141"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D365F-E2FD-4D6A-8A15-1C8C0B5FA3C4}"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zh-TW" altLang="en-US"/>
        </a:p>
      </dgm:t>
    </dgm:pt>
    <dgm:pt modelId="{884537BE-B7BE-4723-AD0F-DD9284DB09E2}">
      <dgm:prSet custT="1"/>
      <dgm:spPr/>
      <dgm:t>
        <a:bodyPr/>
        <a:lstStyle/>
        <a:p>
          <a:pPr algn="ctr" rtl="0"/>
          <a:r>
            <a:rPr lang="zh-TW" altLang="en-US" sz="3200" b="1" dirty="0" smtClean="0">
              <a:solidFill>
                <a:srgbClr val="0000FF"/>
              </a:solidFill>
              <a:latin typeface="微軟正黑體" pitchFamily="34" charset="-120"/>
              <a:ea typeface="微軟正黑體" pitchFamily="34" charset="-120"/>
            </a:rPr>
            <a:t>氨氮廢水之來源及危害</a:t>
          </a:r>
          <a:endParaRPr lang="en-US" sz="3200" b="1" dirty="0">
            <a:solidFill>
              <a:srgbClr val="0000FF"/>
            </a:solidFill>
            <a:latin typeface="微軟正黑體" pitchFamily="34" charset="-120"/>
            <a:ea typeface="微軟正黑體" pitchFamily="34" charset="-120"/>
          </a:endParaRPr>
        </a:p>
      </dgm:t>
    </dgm:pt>
    <dgm:pt modelId="{CA1C75E5-44F3-41C2-BDC0-D3CE7372C838}" type="parTrans" cxnId="{F0DD177C-FFDD-425B-859F-FD974964AB36}">
      <dgm:prSet/>
      <dgm:spPr/>
      <dgm:t>
        <a:bodyPr/>
        <a:lstStyle/>
        <a:p>
          <a:pPr algn="ctr"/>
          <a:endParaRPr lang="zh-TW" altLang="en-US" sz="4000">
            <a:latin typeface="華康唐風隸W5" panose="03000509000000000000" pitchFamily="65" charset="-120"/>
            <a:ea typeface="華康唐風隸W5" panose="03000509000000000000" pitchFamily="65" charset="-120"/>
          </a:endParaRPr>
        </a:p>
      </dgm:t>
    </dgm:pt>
    <dgm:pt modelId="{ECEF7552-35A1-44E4-99B2-A054AD0A0E1E}" type="sibTrans" cxnId="{F0DD177C-FFDD-425B-859F-FD974964AB36}">
      <dgm:prSet/>
      <dgm:spPr/>
      <dgm:t>
        <a:bodyPr/>
        <a:lstStyle/>
        <a:p>
          <a:pPr algn="ctr"/>
          <a:endParaRPr lang="zh-TW" altLang="en-US" sz="4000">
            <a:latin typeface="華康唐風隸W5" panose="03000509000000000000" pitchFamily="65" charset="-120"/>
            <a:ea typeface="華康唐風隸W5" panose="03000509000000000000" pitchFamily="65" charset="-120"/>
          </a:endParaRPr>
        </a:p>
      </dgm:t>
    </dgm:pt>
    <dgm:pt modelId="{2C6CFD89-2827-4988-9A71-0554D80C14B7}">
      <dgm:prSet custT="1"/>
      <dgm:spPr/>
      <dgm:t>
        <a:bodyPr/>
        <a:lstStyle/>
        <a:p>
          <a:pPr algn="ctr" rtl="0"/>
          <a:r>
            <a:rPr lang="zh-TW" altLang="en-US" sz="3200" b="1" dirty="0" smtClean="0">
              <a:solidFill>
                <a:srgbClr val="0000FF"/>
              </a:solidFill>
              <a:latin typeface="微軟正黑體" pitchFamily="34" charset="-120"/>
              <a:ea typeface="微軟正黑體" pitchFamily="34" charset="-120"/>
            </a:rPr>
            <a:t>氨氮廢水之處理技術</a:t>
          </a:r>
          <a:endParaRPr lang="en-US" sz="3200" b="1" dirty="0">
            <a:solidFill>
              <a:srgbClr val="0000FF"/>
            </a:solidFill>
            <a:latin typeface="微軟正黑體" pitchFamily="34" charset="-120"/>
            <a:ea typeface="微軟正黑體" pitchFamily="34" charset="-120"/>
          </a:endParaRPr>
        </a:p>
      </dgm:t>
    </dgm:pt>
    <dgm:pt modelId="{05854FA6-E2DB-44C8-A650-67C67D701FE0}" type="parTrans" cxnId="{A52A4742-B7A9-4404-BB72-A2AF8F288836}">
      <dgm:prSet/>
      <dgm:spPr/>
      <dgm:t>
        <a:bodyPr/>
        <a:lstStyle/>
        <a:p>
          <a:pPr algn="ctr"/>
          <a:endParaRPr lang="zh-TW" altLang="en-US" sz="4000">
            <a:latin typeface="華康唐風隸W5" panose="03000509000000000000" pitchFamily="65" charset="-120"/>
            <a:ea typeface="華康唐風隸W5" panose="03000509000000000000" pitchFamily="65" charset="-120"/>
          </a:endParaRPr>
        </a:p>
      </dgm:t>
    </dgm:pt>
    <dgm:pt modelId="{072EC36B-2EA2-413F-A2D3-4CBEFA622E86}" type="sibTrans" cxnId="{A52A4742-B7A9-4404-BB72-A2AF8F288836}">
      <dgm:prSet/>
      <dgm:spPr/>
      <dgm:t>
        <a:bodyPr/>
        <a:lstStyle/>
        <a:p>
          <a:pPr algn="ctr"/>
          <a:endParaRPr lang="zh-TW" altLang="en-US" sz="4000">
            <a:latin typeface="華康唐風隸W5" panose="03000509000000000000" pitchFamily="65" charset="-120"/>
            <a:ea typeface="華康唐風隸W5" panose="03000509000000000000" pitchFamily="65" charset="-120"/>
          </a:endParaRPr>
        </a:p>
      </dgm:t>
    </dgm:pt>
    <dgm:pt modelId="{21B0BD81-44F1-400B-B118-D3FC8B121860}" type="pres">
      <dgm:prSet presAssocID="{E85D365F-E2FD-4D6A-8A15-1C8C0B5FA3C4}" presName="linear" presStyleCnt="0">
        <dgm:presLayoutVars>
          <dgm:animLvl val="lvl"/>
          <dgm:resizeHandles val="exact"/>
        </dgm:presLayoutVars>
      </dgm:prSet>
      <dgm:spPr/>
      <dgm:t>
        <a:bodyPr/>
        <a:lstStyle/>
        <a:p>
          <a:endParaRPr lang="zh-TW" altLang="en-US"/>
        </a:p>
      </dgm:t>
    </dgm:pt>
    <dgm:pt modelId="{AEDD4E20-6FAF-4CF5-85D4-2D8A33971B22}" type="pres">
      <dgm:prSet presAssocID="{884537BE-B7BE-4723-AD0F-DD9284DB09E2}" presName="parentText" presStyleLbl="node1" presStyleIdx="0" presStyleCnt="2">
        <dgm:presLayoutVars>
          <dgm:chMax val="0"/>
          <dgm:bulletEnabled val="1"/>
        </dgm:presLayoutVars>
      </dgm:prSet>
      <dgm:spPr/>
      <dgm:t>
        <a:bodyPr/>
        <a:lstStyle/>
        <a:p>
          <a:endParaRPr lang="zh-TW" altLang="en-US"/>
        </a:p>
      </dgm:t>
    </dgm:pt>
    <dgm:pt modelId="{2C24C52F-0F80-4E48-B416-F0DD1AA048DB}" type="pres">
      <dgm:prSet presAssocID="{ECEF7552-35A1-44E4-99B2-A054AD0A0E1E}" presName="spacer" presStyleCnt="0"/>
      <dgm:spPr/>
    </dgm:pt>
    <dgm:pt modelId="{1C7E2AC2-3A2A-4F92-810E-2BA2C0470B8E}" type="pres">
      <dgm:prSet presAssocID="{2C6CFD89-2827-4988-9A71-0554D80C14B7}" presName="parentText" presStyleLbl="node1" presStyleIdx="1" presStyleCnt="2" custLinFactNeighborY="-5957">
        <dgm:presLayoutVars>
          <dgm:chMax val="0"/>
          <dgm:bulletEnabled val="1"/>
        </dgm:presLayoutVars>
      </dgm:prSet>
      <dgm:spPr/>
      <dgm:t>
        <a:bodyPr/>
        <a:lstStyle/>
        <a:p>
          <a:endParaRPr lang="zh-TW" altLang="en-US"/>
        </a:p>
      </dgm:t>
    </dgm:pt>
  </dgm:ptLst>
  <dgm:cxnLst>
    <dgm:cxn modelId="{8B34D321-257F-41E7-9678-24BAAC1FD9F4}" type="presOf" srcId="{884537BE-B7BE-4723-AD0F-DD9284DB09E2}" destId="{AEDD4E20-6FAF-4CF5-85D4-2D8A33971B22}" srcOrd="0" destOrd="0" presId="urn:microsoft.com/office/officeart/2005/8/layout/vList2"/>
    <dgm:cxn modelId="{0F99B514-5CE3-46E5-82C5-CC8360EBB78A}" type="presOf" srcId="{2C6CFD89-2827-4988-9A71-0554D80C14B7}" destId="{1C7E2AC2-3A2A-4F92-810E-2BA2C0470B8E}" srcOrd="0" destOrd="0" presId="urn:microsoft.com/office/officeart/2005/8/layout/vList2"/>
    <dgm:cxn modelId="{F0DD177C-FFDD-425B-859F-FD974964AB36}" srcId="{E85D365F-E2FD-4D6A-8A15-1C8C0B5FA3C4}" destId="{884537BE-B7BE-4723-AD0F-DD9284DB09E2}" srcOrd="0" destOrd="0" parTransId="{CA1C75E5-44F3-41C2-BDC0-D3CE7372C838}" sibTransId="{ECEF7552-35A1-44E4-99B2-A054AD0A0E1E}"/>
    <dgm:cxn modelId="{A52A4742-B7A9-4404-BB72-A2AF8F288836}" srcId="{E85D365F-E2FD-4D6A-8A15-1C8C0B5FA3C4}" destId="{2C6CFD89-2827-4988-9A71-0554D80C14B7}" srcOrd="1" destOrd="0" parTransId="{05854FA6-E2DB-44C8-A650-67C67D701FE0}" sibTransId="{072EC36B-2EA2-413F-A2D3-4CBEFA622E86}"/>
    <dgm:cxn modelId="{0E9FA346-43FB-4FC3-8634-F78E51C1C1F9}" type="presOf" srcId="{E85D365F-E2FD-4D6A-8A15-1C8C0B5FA3C4}" destId="{21B0BD81-44F1-400B-B118-D3FC8B121860}" srcOrd="0" destOrd="0" presId="urn:microsoft.com/office/officeart/2005/8/layout/vList2"/>
    <dgm:cxn modelId="{511347D9-FBB7-4309-AC60-796E7EA2D0A4}" type="presParOf" srcId="{21B0BD81-44F1-400B-B118-D3FC8B121860}" destId="{AEDD4E20-6FAF-4CF5-85D4-2D8A33971B22}" srcOrd="0" destOrd="0" presId="urn:microsoft.com/office/officeart/2005/8/layout/vList2"/>
    <dgm:cxn modelId="{F33730A8-25AE-41C7-AF0D-78BE249D3C4F}" type="presParOf" srcId="{21B0BD81-44F1-400B-B118-D3FC8B121860}" destId="{2C24C52F-0F80-4E48-B416-F0DD1AA048DB}" srcOrd="1" destOrd="0" presId="urn:microsoft.com/office/officeart/2005/8/layout/vList2"/>
    <dgm:cxn modelId="{5F2C55FF-BB19-44D9-8601-EB1D8B4072D4}" type="presParOf" srcId="{21B0BD81-44F1-400B-B118-D3FC8B121860}" destId="{1C7E2AC2-3A2A-4F92-810E-2BA2C0470B8E}"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DD4E20-6FAF-4CF5-85D4-2D8A33971B22}">
      <dsp:nvSpPr>
        <dsp:cNvPr id="0" name=""/>
        <dsp:cNvSpPr/>
      </dsp:nvSpPr>
      <dsp:spPr>
        <a:xfrm>
          <a:off x="0" y="857479"/>
          <a:ext cx="8305800" cy="121680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zh-TW" altLang="en-US" sz="3200" b="1" kern="1200" dirty="0" smtClean="0">
              <a:solidFill>
                <a:srgbClr val="0000FF"/>
              </a:solidFill>
              <a:latin typeface="微軟正黑體" pitchFamily="34" charset="-120"/>
              <a:ea typeface="微軟正黑體" pitchFamily="34" charset="-120"/>
            </a:rPr>
            <a:t>氨氮廢水之來源及危害</a:t>
          </a:r>
          <a:endParaRPr lang="en-US" sz="3200" b="1" kern="1200" dirty="0">
            <a:solidFill>
              <a:srgbClr val="0000FF"/>
            </a:solidFill>
            <a:latin typeface="微軟正黑體" pitchFamily="34" charset="-120"/>
            <a:ea typeface="微軟正黑體" pitchFamily="34" charset="-120"/>
          </a:endParaRPr>
        </a:p>
      </dsp:txBody>
      <dsp:txXfrm>
        <a:off x="0" y="857479"/>
        <a:ext cx="8305800" cy="1216800"/>
      </dsp:txXfrm>
    </dsp:sp>
    <dsp:sp modelId="{1C7E2AC2-3A2A-4F92-810E-2BA2C0470B8E}">
      <dsp:nvSpPr>
        <dsp:cNvPr id="0" name=""/>
        <dsp:cNvSpPr/>
      </dsp:nvSpPr>
      <dsp:spPr>
        <a:xfrm>
          <a:off x="0" y="2250328"/>
          <a:ext cx="8305800" cy="121680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zh-TW" altLang="en-US" sz="3200" b="1" kern="1200" dirty="0" smtClean="0">
              <a:solidFill>
                <a:srgbClr val="0000FF"/>
              </a:solidFill>
              <a:latin typeface="微軟正黑體" pitchFamily="34" charset="-120"/>
              <a:ea typeface="微軟正黑體" pitchFamily="34" charset="-120"/>
            </a:rPr>
            <a:t>氨氮廢水之處理技術</a:t>
          </a:r>
          <a:endParaRPr lang="en-US" sz="3200" b="1" kern="1200" dirty="0">
            <a:solidFill>
              <a:srgbClr val="0000FF"/>
            </a:solidFill>
            <a:latin typeface="微軟正黑體" pitchFamily="34" charset="-120"/>
            <a:ea typeface="微軟正黑體" pitchFamily="34" charset="-120"/>
          </a:endParaRPr>
        </a:p>
      </dsp:txBody>
      <dsp:txXfrm>
        <a:off x="0" y="2250328"/>
        <a:ext cx="8305800" cy="121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78C55-B0D1-4673-B560-D97534D8F411}" type="datetimeFigureOut">
              <a:rPr lang="zh-TW" altLang="en-US" smtClean="0"/>
              <a:pPr/>
              <a:t>2021/11/7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F598B-E9D9-4679-A2DA-FF67C0BEB1A6}" type="slidenum">
              <a:rPr lang="zh-TW" altLang="en-US" smtClean="0"/>
              <a:pPr/>
              <a:t>‹#›</a:t>
            </a:fld>
            <a:endParaRPr lang="zh-TW" altLang="en-US"/>
          </a:p>
        </p:txBody>
      </p:sp>
    </p:spTree>
    <p:extLst>
      <p:ext uri="{BB962C8B-B14F-4D97-AF65-F5344CB8AC3E}">
        <p14:creationId xmlns="" xmlns:p14="http://schemas.microsoft.com/office/powerpoint/2010/main" val="66759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CCF598B-E9D9-4679-A2DA-FF67C0BEB1A6}" type="slidenum">
              <a:rPr lang="zh-TW" altLang="en-US" smtClean="0"/>
              <a:pPr/>
              <a:t>1</a:t>
            </a:fld>
            <a:endParaRPr lang="zh-TW" altLang="en-US"/>
          </a:p>
        </p:txBody>
      </p:sp>
    </p:spTree>
    <p:extLst>
      <p:ext uri="{BB962C8B-B14F-4D97-AF65-F5344CB8AC3E}">
        <p14:creationId xmlns="" xmlns:p14="http://schemas.microsoft.com/office/powerpoint/2010/main" val="275096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CCF598B-E9D9-4679-A2DA-FF67C0BEB1A6}" type="slidenum">
              <a:rPr lang="zh-TW" altLang="en-US" smtClean="0"/>
              <a:pPr/>
              <a:t>2</a:t>
            </a:fld>
            <a:endParaRPr lang="zh-TW" altLang="en-US"/>
          </a:p>
        </p:txBody>
      </p:sp>
    </p:spTree>
    <p:extLst>
      <p:ext uri="{BB962C8B-B14F-4D97-AF65-F5344CB8AC3E}">
        <p14:creationId xmlns="" xmlns:p14="http://schemas.microsoft.com/office/powerpoint/2010/main" val="56919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CCF598B-E9D9-4679-A2DA-FF67C0BEB1A6}" type="slidenum">
              <a:rPr lang="zh-TW" altLang="en-US" smtClean="0"/>
              <a:pPr/>
              <a:t>47</a:t>
            </a:fld>
            <a:endParaRPr lang="zh-TW" altLang="en-US"/>
          </a:p>
        </p:txBody>
      </p:sp>
    </p:spTree>
    <p:extLst>
      <p:ext uri="{BB962C8B-B14F-4D97-AF65-F5344CB8AC3E}">
        <p14:creationId xmlns="" xmlns:p14="http://schemas.microsoft.com/office/powerpoint/2010/main" val="2859154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3103" name="Picture 31"/>
          <p:cNvPicPr>
            <a:picLocks noChangeAspect="1" noChangeArrowheads="1"/>
          </p:cNvPicPr>
          <p:nvPr/>
        </p:nvPicPr>
        <p:blipFill>
          <a:blip r:embed="rId3" cstate="print"/>
          <a:srcRect/>
          <a:stretch>
            <a:fillRect/>
          </a:stretch>
        </p:blipFill>
        <p:spPr bwMode="auto">
          <a:xfrm>
            <a:off x="0" y="4076700"/>
            <a:ext cx="9144000" cy="2808288"/>
          </a:xfrm>
          <a:prstGeom prst="rect">
            <a:avLst/>
          </a:prstGeom>
          <a:noFill/>
        </p:spPr>
      </p:pic>
      <p:graphicFrame>
        <p:nvGraphicFramePr>
          <p:cNvPr id="3101" name="Object 29"/>
          <p:cNvGraphicFramePr>
            <a:graphicFrameLocks noChangeAspect="1"/>
          </p:cNvGraphicFramePr>
          <p:nvPr/>
        </p:nvGraphicFramePr>
        <p:xfrm>
          <a:off x="0" y="0"/>
          <a:ext cx="9144000" cy="2641600"/>
        </p:xfrm>
        <a:graphic>
          <a:graphicData uri="http://schemas.openxmlformats.org/presentationml/2006/ole">
            <p:oleObj spid="_x0000_s1058" name="Image" r:id="rId4" imgW="7428571" imgH="2146032" progId="">
              <p:embed/>
            </p:oleObj>
          </a:graphicData>
        </a:graphic>
      </p:graphicFrame>
      <p:sp>
        <p:nvSpPr>
          <p:cNvPr id="3076" name="Rectangle 4"/>
          <p:cNvSpPr>
            <a:spLocks noGrp="1" noChangeArrowheads="1"/>
          </p:cNvSpPr>
          <p:nvPr>
            <p:ph type="dt" sz="half" idx="2"/>
          </p:nvPr>
        </p:nvSpPr>
        <p:spPr>
          <a:xfrm>
            <a:off x="457200" y="6564313"/>
            <a:ext cx="2133600" cy="157162"/>
          </a:xfrm>
        </p:spPr>
        <p:txBody>
          <a:bodyPr/>
          <a:lstStyle>
            <a:lvl1pPr>
              <a:defRPr sz="1400" b="0">
                <a:latin typeface="Times New Roman" pitchFamily="18" charset="0"/>
              </a:defRPr>
            </a:lvl1pPr>
          </a:lstStyle>
          <a:p>
            <a:endParaRPr lang="zh-TW" altLang="en-US"/>
          </a:p>
        </p:txBody>
      </p:sp>
      <p:sp>
        <p:nvSpPr>
          <p:cNvPr id="3078" name="Rectangle 6"/>
          <p:cNvSpPr>
            <a:spLocks noGrp="1" noChangeArrowheads="1"/>
          </p:cNvSpPr>
          <p:nvPr>
            <p:ph type="sldNum" sz="quarter" idx="4"/>
          </p:nvPr>
        </p:nvSpPr>
        <p:spPr>
          <a:xfrm>
            <a:off x="6553200" y="6535738"/>
            <a:ext cx="2133600" cy="185737"/>
          </a:xfrm>
        </p:spPr>
        <p:txBody>
          <a:bodyPr/>
          <a:lstStyle>
            <a:lvl1pPr algn="r">
              <a:defRPr sz="1400" b="0">
                <a:latin typeface="Times New Roman" pitchFamily="18" charset="0"/>
              </a:defRPr>
            </a:lvl1pPr>
          </a:lstStyle>
          <a:p>
            <a:fld id="{54866782-C2A9-4205-9E3C-40E3DE4AC35A}" type="slidenum">
              <a:rPr lang="zh-TW" altLang="en-US" smtClean="0"/>
              <a:pPr/>
              <a:t>‹#›</a:t>
            </a:fld>
            <a:endParaRPr lang="zh-TW" altLang="en-US"/>
          </a:p>
        </p:txBody>
      </p:sp>
      <p:sp>
        <p:nvSpPr>
          <p:cNvPr id="3075" name="Rectangle 3"/>
          <p:cNvSpPr>
            <a:spLocks noGrp="1" noChangeArrowheads="1"/>
          </p:cNvSpPr>
          <p:nvPr>
            <p:ph type="subTitle" idx="1"/>
          </p:nvPr>
        </p:nvSpPr>
        <p:spPr>
          <a:xfrm>
            <a:off x="1835696" y="2132856"/>
            <a:ext cx="6552728" cy="550912"/>
          </a:xfrm>
        </p:spPr>
        <p:txBody>
          <a:bodyPr/>
          <a:lstStyle>
            <a:lvl1pPr marL="0" indent="0" algn="ctr">
              <a:buFont typeface="Wingdings" pitchFamily="2" charset="2"/>
              <a:buNone/>
              <a:defRPr sz="3600">
                <a:solidFill>
                  <a:schemeClr val="accent1"/>
                </a:solidFill>
                <a:latin typeface="華康唐風隸W5" pitchFamily="65" charset="-120"/>
                <a:ea typeface="華康唐風隸W5" pitchFamily="65" charset="-120"/>
              </a:defRPr>
            </a:lvl1pPr>
          </a:lstStyle>
          <a:p>
            <a:endParaRPr lang="en-US" altLang="zh-TW" dirty="0"/>
          </a:p>
        </p:txBody>
      </p:sp>
      <p:sp>
        <p:nvSpPr>
          <p:cNvPr id="3074" name="Rectangle 2"/>
          <p:cNvSpPr>
            <a:spLocks noGrp="1" noChangeArrowheads="1"/>
          </p:cNvSpPr>
          <p:nvPr>
            <p:ph type="ctrTitle"/>
          </p:nvPr>
        </p:nvSpPr>
        <p:spPr bwMode="gray">
          <a:xfrm>
            <a:off x="827584" y="980728"/>
            <a:ext cx="7848872" cy="1066800"/>
          </a:xfrm>
          <a:effectLst>
            <a:outerShdw dist="53882" dir="2700000" algn="ctr" rotWithShape="0">
              <a:schemeClr val="bg2"/>
            </a:outerShdw>
          </a:effectLst>
        </p:spPr>
        <p:txBody>
          <a:bodyPr/>
          <a:lstStyle>
            <a:lvl1pPr algn="l">
              <a:defRPr sz="6000">
                <a:solidFill>
                  <a:schemeClr val="tx1"/>
                </a:solidFill>
                <a:latin typeface="華康唐風隸W5" pitchFamily="65" charset="-120"/>
                <a:ea typeface="華康唐風隸W5" pitchFamily="65" charset="-120"/>
              </a:defRPr>
            </a:lvl1pPr>
          </a:lstStyle>
          <a:p>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152400"/>
            <a:ext cx="2076450" cy="6172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52400"/>
            <a:ext cx="6076950" cy="6172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305800" cy="563563"/>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219200"/>
            <a:ext cx="8229600" cy="5105400"/>
          </a:xfrm>
        </p:spPr>
        <p:txBody>
          <a:bodyPr/>
          <a:lstStyle/>
          <a:p>
            <a:r>
              <a:rPr lang="zh-TW" altLang="en-US" smtClean="0"/>
              <a:t>按一下圖示以新增表格</a:t>
            </a:r>
            <a:endParaRPr lang="zh-TW" altLang="en-US"/>
          </a:p>
        </p:txBody>
      </p:sp>
      <p:sp>
        <p:nvSpPr>
          <p:cNvPr id="4" name="日期版面配置區 3"/>
          <p:cNvSpPr>
            <a:spLocks noGrp="1"/>
          </p:cNvSpPr>
          <p:nvPr>
            <p:ph type="dt" sz="half" idx="10"/>
          </p:nvPr>
        </p:nvSpPr>
        <p:spPr>
          <a:xfrm>
            <a:off x="228600" y="6567488"/>
            <a:ext cx="2667000" cy="230187"/>
          </a:xfrm>
        </p:spPr>
        <p:txBody>
          <a:bodyPr/>
          <a:lstStyle>
            <a:lvl1pPr>
              <a:defRPr/>
            </a:lvl1pPr>
          </a:lstStyle>
          <a:p>
            <a:endParaRPr lang="zh-TW" altLang="en-US"/>
          </a:p>
        </p:txBody>
      </p:sp>
      <p:sp>
        <p:nvSpPr>
          <p:cNvPr id="5" name="頁尾版面配置區 4"/>
          <p:cNvSpPr>
            <a:spLocks noGrp="1"/>
          </p:cNvSpPr>
          <p:nvPr>
            <p:ph type="ftr" sz="quarter" idx="11"/>
          </p:nvPr>
        </p:nvSpPr>
        <p:spPr>
          <a:xfrm>
            <a:off x="6019800" y="6578600"/>
            <a:ext cx="2895600" cy="214313"/>
          </a:xfrm>
        </p:spPr>
        <p:txBody>
          <a:bodyPr/>
          <a:lstStyle>
            <a:lvl1pPr>
              <a:defRPr/>
            </a:lvl1pPr>
          </a:lstStyle>
          <a:p>
            <a:endParaRPr lang="zh-TW" altLang="en-US"/>
          </a:p>
        </p:txBody>
      </p:sp>
      <p:sp>
        <p:nvSpPr>
          <p:cNvPr id="6" name="投影片編號版面配置區 5"/>
          <p:cNvSpPr>
            <a:spLocks noGrp="1"/>
          </p:cNvSpPr>
          <p:nvPr>
            <p:ph type="sldNum" sz="quarter" idx="12"/>
          </p:nvPr>
        </p:nvSpPr>
        <p:spPr>
          <a:xfrm>
            <a:off x="3276600" y="6572250"/>
            <a:ext cx="2133600" cy="209550"/>
          </a:xfrm>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3600">
                <a:latin typeface="華康粗黑體(P)" pitchFamily="34" charset="-120"/>
                <a:ea typeface="華康粗黑體(P)"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lnSpc>
                <a:spcPct val="95000"/>
              </a:lnSpc>
              <a:spcBef>
                <a:spcPts val="600"/>
              </a:spcBef>
              <a:spcAft>
                <a:spcPts val="0"/>
              </a:spcAft>
              <a:defRPr>
                <a:latin typeface="微軟正黑體" pitchFamily="34" charset="-120"/>
                <a:ea typeface="微軟正黑體" pitchFamily="34" charset="-120"/>
              </a:defRPr>
            </a:lvl1pPr>
            <a:lvl2pPr>
              <a:lnSpc>
                <a:spcPct val="95000"/>
              </a:lnSpc>
              <a:spcBef>
                <a:spcPts val="600"/>
              </a:spcBef>
              <a:spcAft>
                <a:spcPts val="0"/>
              </a:spcAft>
              <a:defRPr b="1">
                <a:solidFill>
                  <a:schemeClr val="accent1">
                    <a:lumMod val="50000"/>
                  </a:schemeClr>
                </a:solidFill>
                <a:latin typeface="微軟正黑體" pitchFamily="34" charset="-120"/>
                <a:ea typeface="微軟正黑體" pitchFamily="34" charset="-120"/>
              </a:defRPr>
            </a:lvl2pPr>
            <a:lvl3pPr>
              <a:lnSpc>
                <a:spcPct val="95000"/>
              </a:lnSpc>
              <a:spcBef>
                <a:spcPts val="600"/>
              </a:spcBef>
              <a:spcAft>
                <a:spcPts val="0"/>
              </a:spcAft>
              <a:defRPr b="1">
                <a:latin typeface="微軟正黑體" pitchFamily="34" charset="-120"/>
                <a:ea typeface="微軟正黑體" pitchFamily="34"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a:xfrm>
            <a:off x="7164288" y="6578600"/>
            <a:ext cx="1463080" cy="279400"/>
          </a:xfrm>
        </p:spPr>
        <p:txBody>
          <a:bodyPr/>
          <a:lstStyle>
            <a:lvl1pPr>
              <a:defRPr sz="1400" b="1">
                <a:solidFill>
                  <a:schemeClr val="bg1"/>
                </a:solidFill>
                <a:latin typeface="標楷體" pitchFamily="65" charset="-120"/>
                <a:ea typeface="標楷體"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p>
            <a:fld id="{54866782-C2A9-4205-9E3C-40E3DE4AC35A}" type="slidenum">
              <a:rPr lang="zh-TW" altLang="en-US" smtClean="0"/>
              <a:pPr/>
              <a:t>‹#›</a:t>
            </a:fld>
            <a:endParaRPr lang="zh-TW" altLang="en-US" dirty="0"/>
          </a:p>
        </p:txBody>
      </p:sp>
      <p:pic>
        <p:nvPicPr>
          <p:cNvPr id="7" name="圖片 6" descr="vnulogo.gif"/>
          <p:cNvPicPr>
            <a:picLocks noChangeAspect="1"/>
          </p:cNvPicPr>
          <p:nvPr userDrawn="1"/>
        </p:nvPicPr>
        <p:blipFill>
          <a:blip r:embed="rId2" cstate="print"/>
          <a:stretch>
            <a:fillRect/>
          </a:stretch>
        </p:blipFill>
        <p:spPr>
          <a:xfrm>
            <a:off x="8725024" y="6600330"/>
            <a:ext cx="418976" cy="2576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54866782-C2A9-4205-9E3C-40E3DE4AC35A}"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8" name="Freeform 44"/>
          <p:cNvSpPr>
            <a:spLocks/>
          </p:cNvSpPr>
          <p:nvPr/>
        </p:nvSpPr>
        <p:spPr bwMode="ltGray">
          <a:xfrm>
            <a:off x="0" y="-1588"/>
            <a:ext cx="9144000" cy="1743076"/>
          </a:xfrm>
          <a:custGeom>
            <a:avLst/>
            <a:gdLst/>
            <a:ahLst/>
            <a:cxnLst>
              <a:cxn ang="0">
                <a:pos x="0" y="0"/>
              </a:cxn>
              <a:cxn ang="0">
                <a:pos x="0" y="619"/>
              </a:cxn>
              <a:cxn ang="0">
                <a:pos x="2633" y="495"/>
              </a:cxn>
              <a:cxn ang="0">
                <a:pos x="5760" y="1098"/>
              </a:cxn>
              <a:cxn ang="0">
                <a:pos x="5760" y="1"/>
              </a:cxn>
              <a:cxn ang="0">
                <a:pos x="0" y="0"/>
              </a:cxn>
            </a:cxnLst>
            <a:rect l="0" t="0" r="r" b="b"/>
            <a:pathLst>
              <a:path w="5760" h="1098">
                <a:moveTo>
                  <a:pt x="0" y="0"/>
                </a:moveTo>
                <a:lnTo>
                  <a:pt x="0" y="619"/>
                </a:lnTo>
                <a:cubicBezTo>
                  <a:pt x="420" y="536"/>
                  <a:pt x="2221" y="477"/>
                  <a:pt x="2633" y="495"/>
                </a:cubicBezTo>
                <a:cubicBezTo>
                  <a:pt x="3045" y="513"/>
                  <a:pt x="4699" y="513"/>
                  <a:pt x="5760" y="1098"/>
                </a:cubicBezTo>
                <a:lnTo>
                  <a:pt x="5760" y="1"/>
                </a:lnTo>
                <a:lnTo>
                  <a:pt x="0" y="0"/>
                </a:lnTo>
                <a:close/>
              </a:path>
            </a:pathLst>
          </a:custGeom>
          <a:gradFill rotWithShape="1">
            <a:gsLst>
              <a:gs pos="0">
                <a:schemeClr val="hlink"/>
              </a:gs>
              <a:gs pos="100000">
                <a:schemeClr val="hlink">
                  <a:gamma/>
                  <a:shade val="63529"/>
                  <a:invGamma/>
                </a:schemeClr>
              </a:gs>
            </a:gsLst>
            <a:lin ang="0" scaled="1"/>
          </a:gradFill>
          <a:ln w="9525">
            <a:noFill/>
            <a:round/>
            <a:headEnd/>
            <a:tailEnd/>
          </a:ln>
          <a:effectLst/>
        </p:spPr>
        <p:txBody>
          <a:bodyPr/>
          <a:lstStyle/>
          <a:p>
            <a:endParaRPr lang="zh-TW" altLang="en-US"/>
          </a:p>
        </p:txBody>
      </p:sp>
      <p:sp>
        <p:nvSpPr>
          <p:cNvPr id="1058" name="Rectangle 34"/>
          <p:cNvSpPr>
            <a:spLocks noChangeArrowheads="1"/>
          </p:cNvSpPr>
          <p:nvPr/>
        </p:nvSpPr>
        <p:spPr bwMode="gray">
          <a:xfrm>
            <a:off x="0" y="6551613"/>
            <a:ext cx="9144000" cy="333375"/>
          </a:xfrm>
          <a:prstGeom prst="rect">
            <a:avLst/>
          </a:prstGeom>
          <a:solidFill>
            <a:schemeClr val="accent1"/>
          </a:solidFill>
          <a:ln w="9525">
            <a:noFill/>
            <a:miter lim="800000"/>
            <a:headEnd/>
            <a:tailEnd/>
          </a:ln>
          <a:effectLst/>
        </p:spPr>
        <p:txBody>
          <a:bodyPr wrap="none" anchor="ctr"/>
          <a:lstStyle/>
          <a:p>
            <a:endParaRPr lang="zh-TW" altLang="en-US"/>
          </a:p>
        </p:txBody>
      </p:sp>
      <p:sp>
        <p:nvSpPr>
          <p:cNvPr id="1059" name="Freeform 35" descr="sky"/>
          <p:cNvSpPr>
            <a:spLocks/>
          </p:cNvSpPr>
          <p:nvPr/>
        </p:nvSpPr>
        <p:spPr bwMode="gray">
          <a:xfrm>
            <a:off x="0" y="-1588"/>
            <a:ext cx="9158288" cy="1350963"/>
          </a:xfrm>
          <a:custGeom>
            <a:avLst/>
            <a:gdLst/>
            <a:ahLst/>
            <a:cxnLst>
              <a:cxn ang="0">
                <a:pos x="0" y="0"/>
              </a:cxn>
              <a:cxn ang="0">
                <a:pos x="0" y="732"/>
              </a:cxn>
              <a:cxn ang="0">
                <a:pos x="2277" y="476"/>
              </a:cxn>
              <a:cxn ang="0">
                <a:pos x="5769" y="851"/>
              </a:cxn>
              <a:cxn ang="0">
                <a:pos x="5768" y="1"/>
              </a:cxn>
              <a:cxn ang="0">
                <a:pos x="0" y="0"/>
              </a:cxn>
            </a:cxnLst>
            <a:rect l="0" t="0" r="r" b="b"/>
            <a:pathLst>
              <a:path w="5769" h="851">
                <a:moveTo>
                  <a:pt x="0" y="0"/>
                </a:moveTo>
                <a:lnTo>
                  <a:pt x="0" y="732"/>
                </a:lnTo>
                <a:cubicBezTo>
                  <a:pt x="72" y="726"/>
                  <a:pt x="896" y="522"/>
                  <a:pt x="2277" y="476"/>
                </a:cubicBezTo>
                <a:cubicBezTo>
                  <a:pt x="3658" y="430"/>
                  <a:pt x="5102" y="568"/>
                  <a:pt x="5769" y="851"/>
                </a:cubicBezTo>
                <a:lnTo>
                  <a:pt x="5768" y="1"/>
                </a:lnTo>
                <a:lnTo>
                  <a:pt x="0" y="0"/>
                </a:lnTo>
                <a:close/>
              </a:path>
            </a:pathLst>
          </a:custGeom>
          <a:blipFill dpi="0" rotWithShape="1">
            <a:blip r:embed="rId15" cstate="print"/>
            <a:srcRect/>
            <a:stretch>
              <a:fillRect/>
            </a:stretch>
          </a:blipFill>
          <a:ln w="9525">
            <a:noFill/>
            <a:round/>
            <a:headEnd/>
            <a:tailEnd/>
          </a:ln>
          <a:effectLst/>
        </p:spPr>
        <p:txBody>
          <a:bodyPr/>
          <a:lstStyle/>
          <a:p>
            <a:endParaRPr lang="zh-TW" altLang="en-US"/>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white">
          <a:xfrm>
            <a:off x="228600" y="6567488"/>
            <a:ext cx="2667000" cy="230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ea typeface="新細明體" charset="-120"/>
              </a:defRPr>
            </a:lvl1pPr>
          </a:lstStyle>
          <a:p>
            <a:endParaRPr lang="zh-TW" altLang="en-US"/>
          </a:p>
        </p:txBody>
      </p:sp>
      <p:sp>
        <p:nvSpPr>
          <p:cNvPr id="1029" name="Rectangle 5"/>
          <p:cNvSpPr>
            <a:spLocks noGrp="1" noChangeArrowheads="1"/>
          </p:cNvSpPr>
          <p:nvPr>
            <p:ph type="ftr" sz="quarter" idx="3"/>
          </p:nvPr>
        </p:nvSpPr>
        <p:spPr bwMode="white">
          <a:xfrm>
            <a:off x="6019800" y="6578600"/>
            <a:ext cx="289560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ea typeface="新細明體" charset="-120"/>
              </a:defRPr>
            </a:lvl1pPr>
          </a:lstStyle>
          <a:p>
            <a:endParaRPr lang="zh-TW" altLang="en-US"/>
          </a:p>
        </p:txBody>
      </p:sp>
      <p:sp>
        <p:nvSpPr>
          <p:cNvPr id="1030" name="Rectangle 6"/>
          <p:cNvSpPr>
            <a:spLocks noGrp="1" noChangeArrowheads="1"/>
          </p:cNvSpPr>
          <p:nvPr>
            <p:ph type="sldNum" sz="quarter" idx="4"/>
          </p:nvPr>
        </p:nvSpPr>
        <p:spPr bwMode="white">
          <a:xfrm>
            <a:off x="3276600" y="6572250"/>
            <a:ext cx="2133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ea typeface="新細明體" charset="-120"/>
              </a:defRPr>
            </a:lvl1pPr>
          </a:lstStyle>
          <a:p>
            <a:fld id="{54866782-C2A9-4205-9E3C-40E3DE4AC35A}" type="slidenum">
              <a:rPr lang="zh-TW" altLang="en-US" smtClean="0"/>
              <a:pPr/>
              <a:t>‹#›</a:t>
            </a:fld>
            <a:endParaRPr lang="zh-TW" altLang="en-US"/>
          </a:p>
        </p:txBody>
      </p:sp>
      <p:sp>
        <p:nvSpPr>
          <p:cNvPr id="1026" name="Rectangle 2"/>
          <p:cNvSpPr>
            <a:spLocks noGrp="1" noChangeArrowheads="1"/>
          </p:cNvSpPr>
          <p:nvPr>
            <p:ph type="title"/>
          </p:nvPr>
        </p:nvSpPr>
        <p:spPr bwMode="white">
          <a:xfrm>
            <a:off x="457200" y="152400"/>
            <a:ext cx="8305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grpSp>
        <p:nvGrpSpPr>
          <p:cNvPr id="2" name="Group 36"/>
          <p:cNvGrpSpPr>
            <a:grpSpLocks/>
          </p:cNvGrpSpPr>
          <p:nvPr/>
        </p:nvGrpSpPr>
        <p:grpSpPr bwMode="auto">
          <a:xfrm>
            <a:off x="250825" y="5832475"/>
            <a:ext cx="720725" cy="792163"/>
            <a:chOff x="158" y="3612"/>
            <a:chExt cx="545" cy="605"/>
          </a:xfrm>
        </p:grpSpPr>
        <p:grpSp>
          <p:nvGrpSpPr>
            <p:cNvPr id="3" name="Group 37"/>
            <p:cNvGrpSpPr>
              <a:grpSpLocks/>
            </p:cNvGrpSpPr>
            <p:nvPr userDrawn="1"/>
          </p:nvGrpSpPr>
          <p:grpSpPr bwMode="auto">
            <a:xfrm>
              <a:off x="158" y="3612"/>
              <a:ext cx="545" cy="589"/>
              <a:chOff x="68" y="3475"/>
              <a:chExt cx="635" cy="680"/>
            </a:xfrm>
          </p:grpSpPr>
          <p:sp>
            <p:nvSpPr>
              <p:cNvPr id="1062" name="Oval 38"/>
              <p:cNvSpPr>
                <a:spLocks noChangeArrowheads="1"/>
              </p:cNvSpPr>
              <p:nvPr userDrawn="1"/>
            </p:nvSpPr>
            <p:spPr bwMode="gray">
              <a:xfrm>
                <a:off x="68" y="3657"/>
                <a:ext cx="158" cy="482"/>
              </a:xfrm>
              <a:prstGeom prst="ellipse">
                <a:avLst/>
              </a:prstGeom>
              <a:solidFill>
                <a:schemeClr val="accent1"/>
              </a:solidFill>
              <a:ln w="28575">
                <a:solidFill>
                  <a:schemeClr val="bg1"/>
                </a:solidFill>
                <a:round/>
                <a:headEnd/>
                <a:tailEnd/>
              </a:ln>
              <a:effectLst/>
            </p:spPr>
            <p:txBody>
              <a:bodyPr wrap="none" anchor="ctr"/>
              <a:lstStyle/>
              <a:p>
                <a:endParaRPr lang="zh-TW" altLang="en-US"/>
              </a:p>
            </p:txBody>
          </p:sp>
          <p:sp>
            <p:nvSpPr>
              <p:cNvPr id="1063" name="Oval 39"/>
              <p:cNvSpPr>
                <a:spLocks noChangeArrowheads="1"/>
              </p:cNvSpPr>
              <p:nvPr userDrawn="1"/>
            </p:nvSpPr>
            <p:spPr bwMode="gray">
              <a:xfrm>
                <a:off x="249" y="3475"/>
                <a:ext cx="272" cy="680"/>
              </a:xfrm>
              <a:prstGeom prst="ellipse">
                <a:avLst/>
              </a:prstGeom>
              <a:solidFill>
                <a:schemeClr val="folHlink"/>
              </a:solidFill>
              <a:ln w="28575">
                <a:solidFill>
                  <a:schemeClr val="bg1"/>
                </a:solidFill>
                <a:round/>
                <a:headEnd/>
                <a:tailEnd/>
              </a:ln>
              <a:effectLst/>
            </p:spPr>
            <p:txBody>
              <a:bodyPr wrap="none" anchor="ctr"/>
              <a:lstStyle/>
              <a:p>
                <a:endParaRPr lang="zh-TW" altLang="en-US"/>
              </a:p>
            </p:txBody>
          </p:sp>
          <p:sp>
            <p:nvSpPr>
              <p:cNvPr id="1064" name="Oval 40"/>
              <p:cNvSpPr>
                <a:spLocks noChangeArrowheads="1"/>
              </p:cNvSpPr>
              <p:nvPr userDrawn="1"/>
            </p:nvSpPr>
            <p:spPr bwMode="gray">
              <a:xfrm>
                <a:off x="545" y="3657"/>
                <a:ext cx="158" cy="482"/>
              </a:xfrm>
              <a:prstGeom prst="ellipse">
                <a:avLst/>
              </a:prstGeom>
              <a:solidFill>
                <a:schemeClr val="accent1"/>
              </a:solidFill>
              <a:ln w="28575">
                <a:solidFill>
                  <a:schemeClr val="bg1"/>
                </a:solidFill>
                <a:round/>
                <a:headEnd/>
                <a:tailEnd/>
              </a:ln>
              <a:effectLst/>
            </p:spPr>
            <p:txBody>
              <a:bodyPr wrap="none" anchor="ctr"/>
              <a:lstStyle/>
              <a:p>
                <a:endParaRPr lang="zh-TW" altLang="en-US"/>
              </a:p>
            </p:txBody>
          </p:sp>
        </p:grpSp>
        <p:sp>
          <p:nvSpPr>
            <p:cNvPr id="1065" name="Freeform 41"/>
            <p:cNvSpPr>
              <a:spLocks/>
            </p:cNvSpPr>
            <p:nvPr userDrawn="1"/>
          </p:nvSpPr>
          <p:spPr bwMode="gray">
            <a:xfrm>
              <a:off x="381" y="3929"/>
              <a:ext cx="112" cy="288"/>
            </a:xfrm>
            <a:custGeom>
              <a:avLst/>
              <a:gdLst/>
              <a:ahLst/>
              <a:cxnLst>
                <a:cxn ang="0">
                  <a:pos x="4" y="0"/>
                </a:cxn>
                <a:cxn ang="0">
                  <a:pos x="42" y="169"/>
                </a:cxn>
                <a:cxn ang="0">
                  <a:pos x="50" y="272"/>
                </a:cxn>
                <a:cxn ang="0">
                  <a:pos x="75" y="265"/>
                </a:cxn>
                <a:cxn ang="0">
                  <a:pos x="66" y="187"/>
                </a:cxn>
                <a:cxn ang="0">
                  <a:pos x="111" y="52"/>
                </a:cxn>
                <a:cxn ang="0">
                  <a:pos x="57" y="145"/>
                </a:cxn>
                <a:cxn ang="0">
                  <a:pos x="4" y="0"/>
                </a:cxn>
              </a:cxnLst>
              <a:rect l="0" t="0" r="r" b="b"/>
              <a:pathLst>
                <a:path w="112" h="288">
                  <a:moveTo>
                    <a:pt x="4" y="0"/>
                  </a:moveTo>
                  <a:cubicBezTo>
                    <a:pt x="0" y="8"/>
                    <a:pt x="34" y="124"/>
                    <a:pt x="42" y="169"/>
                  </a:cubicBezTo>
                  <a:cubicBezTo>
                    <a:pt x="50" y="214"/>
                    <a:pt x="45" y="256"/>
                    <a:pt x="50" y="272"/>
                  </a:cubicBezTo>
                  <a:cubicBezTo>
                    <a:pt x="55" y="288"/>
                    <a:pt x="72" y="279"/>
                    <a:pt x="75" y="265"/>
                  </a:cubicBezTo>
                  <a:cubicBezTo>
                    <a:pt x="78" y="251"/>
                    <a:pt x="60" y="222"/>
                    <a:pt x="66" y="187"/>
                  </a:cubicBezTo>
                  <a:cubicBezTo>
                    <a:pt x="72" y="152"/>
                    <a:pt x="112" y="59"/>
                    <a:pt x="111" y="52"/>
                  </a:cubicBezTo>
                  <a:cubicBezTo>
                    <a:pt x="110" y="45"/>
                    <a:pt x="75" y="154"/>
                    <a:pt x="57" y="145"/>
                  </a:cubicBezTo>
                  <a:cubicBezTo>
                    <a:pt x="39" y="136"/>
                    <a:pt x="15" y="30"/>
                    <a:pt x="4" y="0"/>
                  </a:cubicBezTo>
                  <a:close/>
                </a:path>
              </a:pathLst>
            </a:custGeom>
            <a:solidFill>
              <a:schemeClr val="bg1"/>
            </a:solidFill>
            <a:ln w="9525">
              <a:noFill/>
              <a:round/>
              <a:headEnd/>
              <a:tailEnd/>
            </a:ln>
            <a:effectLst/>
          </p:spPr>
          <p:txBody>
            <a:bodyPr/>
            <a:lstStyle/>
            <a:p>
              <a:endParaRPr lang="zh-TW" altLang="en-US"/>
            </a:p>
          </p:txBody>
        </p:sp>
        <p:sp>
          <p:nvSpPr>
            <p:cNvPr id="1066" name="Freeform 42"/>
            <p:cNvSpPr>
              <a:spLocks/>
            </p:cNvSpPr>
            <p:nvPr userDrawn="1"/>
          </p:nvSpPr>
          <p:spPr bwMode="gray">
            <a:xfrm>
              <a:off x="597" y="3992"/>
              <a:ext cx="67" cy="197"/>
            </a:xfrm>
            <a:custGeom>
              <a:avLst/>
              <a:gdLst/>
              <a:ahLst/>
              <a:cxnLst>
                <a:cxn ang="0">
                  <a:pos x="4" y="0"/>
                </a:cxn>
                <a:cxn ang="0">
                  <a:pos x="42" y="169"/>
                </a:cxn>
                <a:cxn ang="0">
                  <a:pos x="50" y="272"/>
                </a:cxn>
                <a:cxn ang="0">
                  <a:pos x="75" y="265"/>
                </a:cxn>
                <a:cxn ang="0">
                  <a:pos x="66" y="187"/>
                </a:cxn>
                <a:cxn ang="0">
                  <a:pos x="111" y="52"/>
                </a:cxn>
                <a:cxn ang="0">
                  <a:pos x="57" y="145"/>
                </a:cxn>
                <a:cxn ang="0">
                  <a:pos x="4" y="0"/>
                </a:cxn>
              </a:cxnLst>
              <a:rect l="0" t="0" r="r" b="b"/>
              <a:pathLst>
                <a:path w="112" h="288">
                  <a:moveTo>
                    <a:pt x="4" y="0"/>
                  </a:moveTo>
                  <a:cubicBezTo>
                    <a:pt x="0" y="8"/>
                    <a:pt x="34" y="124"/>
                    <a:pt x="42" y="169"/>
                  </a:cubicBezTo>
                  <a:cubicBezTo>
                    <a:pt x="50" y="214"/>
                    <a:pt x="45" y="256"/>
                    <a:pt x="50" y="272"/>
                  </a:cubicBezTo>
                  <a:cubicBezTo>
                    <a:pt x="55" y="288"/>
                    <a:pt x="72" y="279"/>
                    <a:pt x="75" y="265"/>
                  </a:cubicBezTo>
                  <a:cubicBezTo>
                    <a:pt x="78" y="251"/>
                    <a:pt x="60" y="222"/>
                    <a:pt x="66" y="187"/>
                  </a:cubicBezTo>
                  <a:cubicBezTo>
                    <a:pt x="72" y="152"/>
                    <a:pt x="112" y="59"/>
                    <a:pt x="111" y="52"/>
                  </a:cubicBezTo>
                  <a:cubicBezTo>
                    <a:pt x="110" y="45"/>
                    <a:pt x="75" y="154"/>
                    <a:pt x="57" y="145"/>
                  </a:cubicBezTo>
                  <a:cubicBezTo>
                    <a:pt x="39" y="136"/>
                    <a:pt x="15" y="30"/>
                    <a:pt x="4" y="0"/>
                  </a:cubicBezTo>
                  <a:close/>
                </a:path>
              </a:pathLst>
            </a:custGeom>
            <a:solidFill>
              <a:schemeClr val="bg1"/>
            </a:solidFill>
            <a:ln w="9525">
              <a:noFill/>
              <a:round/>
              <a:headEnd/>
              <a:tailEnd/>
            </a:ln>
            <a:effectLst/>
          </p:spPr>
          <p:txBody>
            <a:bodyPr/>
            <a:lstStyle/>
            <a:p>
              <a:endParaRPr lang="zh-TW" altLang="en-US"/>
            </a:p>
          </p:txBody>
        </p:sp>
        <p:sp>
          <p:nvSpPr>
            <p:cNvPr id="1067" name="Freeform 43"/>
            <p:cNvSpPr>
              <a:spLocks/>
            </p:cNvSpPr>
            <p:nvPr userDrawn="1"/>
          </p:nvSpPr>
          <p:spPr bwMode="gray">
            <a:xfrm>
              <a:off x="204" y="4029"/>
              <a:ext cx="50" cy="168"/>
            </a:xfrm>
            <a:custGeom>
              <a:avLst/>
              <a:gdLst/>
              <a:ahLst/>
              <a:cxnLst>
                <a:cxn ang="0">
                  <a:pos x="1" y="41"/>
                </a:cxn>
                <a:cxn ang="0">
                  <a:pos x="38" y="87"/>
                </a:cxn>
                <a:cxn ang="0">
                  <a:pos x="43" y="157"/>
                </a:cxn>
                <a:cxn ang="0">
                  <a:pos x="58" y="152"/>
                </a:cxn>
                <a:cxn ang="0">
                  <a:pos x="52" y="99"/>
                </a:cxn>
                <a:cxn ang="0">
                  <a:pos x="79" y="7"/>
                </a:cxn>
                <a:cxn ang="0">
                  <a:pos x="40" y="56"/>
                </a:cxn>
                <a:cxn ang="0">
                  <a:pos x="1" y="41"/>
                </a:cxn>
              </a:cxnLst>
              <a:rect l="0" t="0" r="r" b="b"/>
              <a:pathLst>
                <a:path w="81" h="168">
                  <a:moveTo>
                    <a:pt x="1" y="41"/>
                  </a:moveTo>
                  <a:cubicBezTo>
                    <a:pt x="0" y="44"/>
                    <a:pt x="31" y="68"/>
                    <a:pt x="38" y="87"/>
                  </a:cubicBezTo>
                  <a:cubicBezTo>
                    <a:pt x="45" y="106"/>
                    <a:pt x="40" y="146"/>
                    <a:pt x="43" y="157"/>
                  </a:cubicBezTo>
                  <a:cubicBezTo>
                    <a:pt x="46" y="168"/>
                    <a:pt x="56" y="162"/>
                    <a:pt x="58" y="152"/>
                  </a:cubicBezTo>
                  <a:cubicBezTo>
                    <a:pt x="60" y="143"/>
                    <a:pt x="49" y="123"/>
                    <a:pt x="52" y="99"/>
                  </a:cubicBezTo>
                  <a:cubicBezTo>
                    <a:pt x="56" y="75"/>
                    <a:pt x="81" y="14"/>
                    <a:pt x="79" y="7"/>
                  </a:cubicBezTo>
                  <a:cubicBezTo>
                    <a:pt x="77" y="0"/>
                    <a:pt x="53" y="50"/>
                    <a:pt x="40" y="56"/>
                  </a:cubicBezTo>
                  <a:cubicBezTo>
                    <a:pt x="27" y="62"/>
                    <a:pt x="9" y="44"/>
                    <a:pt x="1" y="41"/>
                  </a:cubicBezTo>
                  <a:close/>
                </a:path>
              </a:pathLst>
            </a:custGeom>
            <a:solidFill>
              <a:schemeClr val="bg1"/>
            </a:solidFill>
            <a:ln w="9525">
              <a:noFill/>
              <a:round/>
              <a:headEnd/>
              <a:tailEnd/>
            </a:ln>
            <a:effectLst/>
          </p:spPr>
          <p:txBody>
            <a:bodyPr/>
            <a:lstStyle/>
            <a:p>
              <a:endParaRPr lang="zh-TW" alt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7504" y="260648"/>
            <a:ext cx="8892480" cy="1368152"/>
          </a:xfrm>
        </p:spPr>
        <p:txBody>
          <a:bodyPr/>
          <a:lstStyle/>
          <a:p>
            <a:pPr lvl="0" algn="ctr">
              <a:lnSpc>
                <a:spcPts val="6500"/>
              </a:lnSpc>
            </a:pPr>
            <a:r>
              <a:rPr lang="en-US" altLang="zh-TW" sz="4800" dirty="0" smtClean="0">
                <a:latin typeface="微軟正黑體" pitchFamily="34" charset="-120"/>
                <a:ea typeface="微軟正黑體" pitchFamily="34" charset="-120"/>
              </a:rPr>
              <a:t/>
            </a:r>
            <a:br>
              <a:rPr lang="en-US" altLang="zh-TW" sz="4800" dirty="0" smtClean="0">
                <a:latin typeface="微軟正黑體" pitchFamily="34" charset="-120"/>
                <a:ea typeface="微軟正黑體" pitchFamily="34" charset="-120"/>
              </a:rPr>
            </a:br>
            <a:r>
              <a:rPr lang="en-US" altLang="zh-TW" sz="4800" dirty="0" smtClean="0">
                <a:latin typeface="微軟正黑體" pitchFamily="34" charset="-120"/>
                <a:ea typeface="微軟正黑體" pitchFamily="34" charset="-120"/>
              </a:rPr>
              <a:t/>
            </a:r>
            <a:br>
              <a:rPr lang="en-US" altLang="zh-TW" sz="4800" dirty="0" smtClean="0">
                <a:latin typeface="微軟正黑體" pitchFamily="34" charset="-120"/>
                <a:ea typeface="微軟正黑體" pitchFamily="34" charset="-120"/>
              </a:rPr>
            </a:br>
            <a:r>
              <a:rPr lang="zh-TW" altLang="en-US" sz="4400" dirty="0" smtClean="0">
                <a:solidFill>
                  <a:srgbClr val="0000FF"/>
                </a:solidFill>
                <a:latin typeface="微軟正黑體" pitchFamily="34" charset="-120"/>
                <a:ea typeface="微軟正黑體" pitchFamily="34" charset="-120"/>
              </a:rPr>
              <a:t>氨氮廢水處理技術現況與未來發展</a:t>
            </a:r>
            <a:r>
              <a:rPr lang="zh-TW" altLang="en-US" sz="4800" dirty="0" smtClean="0"/>
              <a:t/>
            </a:r>
            <a:br>
              <a:rPr lang="zh-TW" altLang="en-US" sz="4800" dirty="0" smtClean="0"/>
            </a:br>
            <a:r>
              <a:rPr lang="en-US" altLang="zh-TW" sz="4800" dirty="0" smtClean="0">
                <a:latin typeface="微軟正黑體" pitchFamily="34" charset="-120"/>
                <a:ea typeface="微軟正黑體" pitchFamily="34" charset="-120"/>
              </a:rPr>
              <a:t/>
            </a:r>
            <a:br>
              <a:rPr lang="en-US" altLang="zh-TW" sz="4800" dirty="0" smtClean="0">
                <a:latin typeface="微軟正黑體" pitchFamily="34" charset="-120"/>
                <a:ea typeface="微軟正黑體" pitchFamily="34" charset="-120"/>
              </a:rPr>
            </a:br>
            <a:endParaRPr lang="zh-TW" altLang="zh-TW" sz="4800" dirty="0">
              <a:latin typeface="微軟正黑體" pitchFamily="34" charset="-120"/>
              <a:ea typeface="微軟正黑體" pitchFamily="34" charset="-120"/>
            </a:endParaRPr>
          </a:p>
        </p:txBody>
      </p:sp>
      <p:sp>
        <p:nvSpPr>
          <p:cNvPr id="6" name="文字方塊 5"/>
          <p:cNvSpPr txBox="1"/>
          <p:nvPr/>
        </p:nvSpPr>
        <p:spPr>
          <a:xfrm>
            <a:off x="1115616" y="1628800"/>
            <a:ext cx="7344816" cy="2154436"/>
          </a:xfrm>
          <a:prstGeom prst="rect">
            <a:avLst/>
          </a:prstGeom>
          <a:noFill/>
        </p:spPr>
        <p:txBody>
          <a:bodyPr wrap="square" rtlCol="0">
            <a:spAutoFit/>
          </a:bodyPr>
          <a:lstStyle/>
          <a:p>
            <a:pPr algn="ctr">
              <a:lnSpc>
                <a:spcPts val="6600"/>
              </a:lnSpc>
            </a:pPr>
            <a:r>
              <a:rPr lang="zh-TW" altLang="en-US" sz="4000" b="1" dirty="0" smtClean="0">
                <a:solidFill>
                  <a:srgbClr val="0000FF"/>
                </a:solidFill>
                <a:latin typeface="微軟正黑體" pitchFamily="34" charset="-120"/>
                <a:ea typeface="微軟正黑體" pitchFamily="34" charset="-120"/>
              </a:rPr>
              <a:t>李中光</a:t>
            </a:r>
            <a:endParaRPr lang="en-US" altLang="zh-TW" sz="4000" b="1" dirty="0" smtClean="0">
              <a:solidFill>
                <a:srgbClr val="0000FF"/>
              </a:solidFill>
              <a:latin typeface="微軟正黑體" pitchFamily="34" charset="-120"/>
              <a:ea typeface="微軟正黑體" pitchFamily="34" charset="-120"/>
            </a:endParaRPr>
          </a:p>
          <a:p>
            <a:pPr algn="ctr">
              <a:lnSpc>
                <a:spcPts val="6600"/>
              </a:lnSpc>
            </a:pPr>
            <a:r>
              <a:rPr lang="zh-TW" altLang="en-US" sz="4000" b="1" dirty="0" smtClean="0">
                <a:solidFill>
                  <a:srgbClr val="0000FF"/>
                </a:solidFill>
                <a:latin typeface="微軟正黑體" pitchFamily="34" charset="-120"/>
                <a:ea typeface="微軟正黑體" pitchFamily="34" charset="-120"/>
              </a:rPr>
              <a:t>萬能科技大學 環境工程系 教授</a:t>
            </a:r>
            <a:endParaRPr lang="en-US" altLang="zh-TW" sz="4000" b="1" dirty="0" smtClean="0">
              <a:solidFill>
                <a:srgbClr val="0000FF"/>
              </a:solidFill>
              <a:latin typeface="微軟正黑體" pitchFamily="34" charset="-120"/>
              <a:ea typeface="微軟正黑體" pitchFamily="34" charset="-120"/>
            </a:endParaRPr>
          </a:p>
          <a:p>
            <a:pPr algn="ctr"/>
            <a:endParaRPr lang="zh-TW" altLang="en-US" sz="2400" b="1" dirty="0">
              <a:latin typeface="華康魏碑體" panose="03000709000000000000" pitchFamily="65" charset="-120"/>
              <a:ea typeface="華康魏碑體" panose="03000709000000000000" pitchFamily="65" charset="-120"/>
            </a:endParaRPr>
          </a:p>
        </p:txBody>
      </p:sp>
      <p:pic>
        <p:nvPicPr>
          <p:cNvPr id="7" name="圖片 6" descr="vnulogo.gif"/>
          <p:cNvPicPr>
            <a:picLocks noChangeAspect="1"/>
          </p:cNvPicPr>
          <p:nvPr/>
        </p:nvPicPr>
        <p:blipFill>
          <a:blip r:embed="rId3" cstate="print"/>
          <a:stretch>
            <a:fillRect/>
          </a:stretch>
        </p:blipFill>
        <p:spPr>
          <a:xfrm>
            <a:off x="107504" y="4725144"/>
            <a:ext cx="1270000" cy="781050"/>
          </a:xfrm>
          <a:prstGeom prst="rect">
            <a:avLst/>
          </a:prstGeom>
        </p:spPr>
      </p:pic>
      <p:sp>
        <p:nvSpPr>
          <p:cNvPr id="5" name="投影片編號版面配置區 4"/>
          <p:cNvSpPr>
            <a:spLocks noGrp="1"/>
          </p:cNvSpPr>
          <p:nvPr>
            <p:ph type="sldNum" sz="quarter" idx="4"/>
          </p:nvPr>
        </p:nvSpPr>
        <p:spPr/>
        <p:txBody>
          <a:bodyPr/>
          <a:lstStyle/>
          <a:p>
            <a:fld id="{54866782-C2A9-4205-9E3C-40E3DE4AC35A}" type="slidenum">
              <a:rPr lang="zh-TW" altLang="en-US" smtClean="0"/>
              <a:pPr/>
              <a:t>1</a:t>
            </a:fld>
            <a:endParaRPr lang="zh-TW" altLang="en-US"/>
          </a:p>
        </p:txBody>
      </p:sp>
      <p:sp>
        <p:nvSpPr>
          <p:cNvPr id="8" name="文字方塊 7"/>
          <p:cNvSpPr txBox="1"/>
          <p:nvPr/>
        </p:nvSpPr>
        <p:spPr>
          <a:xfrm>
            <a:off x="323528" y="3645024"/>
            <a:ext cx="9107108" cy="2862322"/>
          </a:xfrm>
          <a:prstGeom prst="rect">
            <a:avLst/>
          </a:prstGeom>
          <a:noFill/>
        </p:spPr>
        <p:txBody>
          <a:bodyPr wrap="square" rtlCol="0">
            <a:spAutoFit/>
          </a:bodyPr>
          <a:lstStyle/>
          <a:p>
            <a:pPr algn="ctr"/>
            <a:r>
              <a:rPr lang="zh-TW" altLang="en-US" sz="3200" b="1" dirty="0" smtClean="0">
                <a:solidFill>
                  <a:srgbClr val="0000FF"/>
                </a:solidFill>
                <a:latin typeface="微軟正黑體" pitchFamily="34" charset="-120"/>
                <a:ea typeface="微軟正黑體" pitchFamily="34" charset="-120"/>
              </a:rPr>
              <a:t>大園工業區服務中心</a:t>
            </a:r>
            <a:r>
              <a:rPr lang="zh-TW" altLang="zh-TW" sz="3200" b="1" dirty="0" smtClean="0">
                <a:solidFill>
                  <a:srgbClr val="0000FF"/>
                </a:solidFill>
                <a:latin typeface="微軟正黑體" pitchFamily="34" charset="-120"/>
                <a:ea typeface="微軟正黑體" pitchFamily="34" charset="-120"/>
              </a:rPr>
              <a:t>技術講習及法規說明會</a:t>
            </a:r>
            <a:endParaRPr lang="en-US" altLang="zh-TW" sz="3200" b="1" dirty="0" smtClean="0">
              <a:solidFill>
                <a:srgbClr val="0000FF"/>
              </a:solidFill>
              <a:latin typeface="微軟正黑體" pitchFamily="34" charset="-120"/>
              <a:ea typeface="微軟正黑體" pitchFamily="34" charset="-120"/>
            </a:endParaRPr>
          </a:p>
          <a:p>
            <a:pPr algn="ctr"/>
            <a:r>
              <a:rPr lang="en-US" altLang="zh-TW" sz="3200" b="1" dirty="0" smtClean="0">
                <a:solidFill>
                  <a:srgbClr val="0000FF"/>
                </a:solidFill>
                <a:latin typeface="微軟正黑體" pitchFamily="34" charset="-120"/>
                <a:ea typeface="微軟正黑體" pitchFamily="34" charset="-120"/>
              </a:rPr>
              <a:t>(110.11.17)</a:t>
            </a:r>
          </a:p>
          <a:p>
            <a:pPr algn="ctr"/>
            <a:endParaRPr lang="en-US" altLang="zh-TW" sz="3200" b="1" dirty="0" smtClean="0">
              <a:solidFill>
                <a:srgbClr val="0000FF"/>
              </a:solidFill>
              <a:latin typeface="微軟正黑體" pitchFamily="34" charset="-120"/>
              <a:ea typeface="微軟正黑體" pitchFamily="34" charset="-120"/>
            </a:endParaRPr>
          </a:p>
          <a:p>
            <a:pPr algn="just"/>
            <a:endParaRPr lang="en-US" altLang="zh-TW" sz="2800" b="1" dirty="0" smtClean="0">
              <a:solidFill>
                <a:srgbClr val="FF0000"/>
              </a:solidFill>
              <a:latin typeface="微軟正黑體" pitchFamily="34" charset="-120"/>
              <a:ea typeface="微軟正黑體" pitchFamily="34" charset="-120"/>
            </a:endParaRPr>
          </a:p>
          <a:p>
            <a:pPr algn="just"/>
            <a:r>
              <a:rPr lang="zh-TW" altLang="en-US" sz="2800" b="1" dirty="0" smtClean="0">
                <a:solidFill>
                  <a:srgbClr val="FF0000"/>
                </a:solidFill>
                <a:latin typeface="微軟正黑體" pitchFamily="34" charset="-120"/>
                <a:ea typeface="微軟正黑體" pitchFamily="34" charset="-120"/>
              </a:rPr>
              <a:t>本簡報有部份資料來自交大周珊珊博士之簡報資料，</a:t>
            </a:r>
            <a:endParaRPr lang="en-US" altLang="zh-TW" sz="2800" b="1" dirty="0" smtClean="0">
              <a:solidFill>
                <a:srgbClr val="FF0000"/>
              </a:solidFill>
              <a:latin typeface="微軟正黑體" pitchFamily="34" charset="-120"/>
              <a:ea typeface="微軟正黑體" pitchFamily="34" charset="-120"/>
            </a:endParaRPr>
          </a:p>
          <a:p>
            <a:pPr algn="just"/>
            <a:r>
              <a:rPr lang="zh-TW" altLang="en-US" sz="2800" b="1" dirty="0" smtClean="0">
                <a:solidFill>
                  <a:srgbClr val="FF0000"/>
                </a:solidFill>
                <a:latin typeface="微軟正黑體" pitchFamily="34" charset="-120"/>
                <a:ea typeface="微軟正黑體" pitchFamily="34" charset="-120"/>
              </a:rPr>
              <a:t>感謝周博士</a:t>
            </a:r>
            <a:r>
              <a:rPr lang="zh-TW" altLang="en-US" sz="2800" b="1" dirty="0" smtClean="0">
                <a:solidFill>
                  <a:srgbClr val="FF0000"/>
                </a:solidFill>
                <a:latin typeface="微軟正黑體" pitchFamily="34" charset="-120"/>
                <a:ea typeface="微軟正黑體" pitchFamily="34" charset="-120"/>
              </a:rPr>
              <a:t>同意引用</a:t>
            </a:r>
            <a:endParaRPr lang="zh-TW" altLang="en-US" sz="2800" b="1" dirty="0">
              <a:solidFill>
                <a:srgbClr val="FF00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氨氮廢水之危害</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251520" y="1412776"/>
            <a:ext cx="8784976" cy="5616624"/>
          </a:xfrm>
        </p:spPr>
        <p:txBody>
          <a:bodyPr/>
          <a:lstStyle/>
          <a:p>
            <a:pPr>
              <a:lnSpc>
                <a:spcPts val="4000"/>
              </a:lnSpc>
              <a:spcBef>
                <a:spcPts val="0"/>
              </a:spcBef>
            </a:pPr>
            <a:r>
              <a:rPr lang="zh-TW" altLang="en-US" sz="2000" dirty="0" smtClean="0">
                <a:solidFill>
                  <a:srgbClr val="0000FF"/>
                </a:solidFill>
              </a:rPr>
              <a:t>廢水中的氨氮是水體優養化和環境污染的重要物質，易引起水中藻類及其他微生物大量繁殖，使自來水處理廠操作困難，造成飲用水異味，嚴重時則會使水中溶解氧下降，魚類大量死亡，甚至會導致湖泊的乾涸滅亡。</a:t>
            </a:r>
            <a:endParaRPr lang="en-US" altLang="zh-TW" sz="2000" dirty="0" smtClean="0">
              <a:solidFill>
                <a:srgbClr val="0000FF"/>
              </a:solidFill>
            </a:endParaRPr>
          </a:p>
          <a:p>
            <a:pPr>
              <a:lnSpc>
                <a:spcPts val="4000"/>
              </a:lnSpc>
              <a:spcBef>
                <a:spcPts val="0"/>
              </a:spcBef>
            </a:pPr>
            <a:r>
              <a:rPr lang="zh-TW" altLang="en-US" sz="2000" dirty="0" smtClean="0">
                <a:solidFill>
                  <a:srgbClr val="0000FF"/>
                </a:solidFill>
              </a:rPr>
              <a:t>氨氮還會使給水消毒和工業循環水殺菌處理過程中用氯量增大；</a:t>
            </a:r>
            <a:r>
              <a:rPr lang="en-US" altLang="zh-TW" sz="2000" dirty="0" smtClean="0">
                <a:solidFill>
                  <a:srgbClr val="0000FF"/>
                </a:solidFill>
              </a:rPr>
              <a:t> </a:t>
            </a:r>
            <a:r>
              <a:rPr lang="zh-TW" altLang="en-US" sz="2000" dirty="0" smtClean="0">
                <a:solidFill>
                  <a:srgbClr val="0000FF"/>
                </a:solidFill>
              </a:rPr>
              <a:t>對某些金屬</a:t>
            </a:r>
            <a:r>
              <a:rPr lang="en-US" altLang="zh-TW" sz="2000" dirty="0" smtClean="0">
                <a:solidFill>
                  <a:srgbClr val="0000FF"/>
                </a:solidFill>
              </a:rPr>
              <a:t>(</a:t>
            </a:r>
            <a:r>
              <a:rPr lang="zh-TW" altLang="en-US" sz="2000" dirty="0" smtClean="0">
                <a:solidFill>
                  <a:srgbClr val="0000FF"/>
                </a:solidFill>
              </a:rPr>
              <a:t>銅</a:t>
            </a:r>
            <a:r>
              <a:rPr lang="en-US" altLang="zh-TW" sz="2000" dirty="0" smtClean="0">
                <a:solidFill>
                  <a:srgbClr val="0000FF"/>
                </a:solidFill>
              </a:rPr>
              <a:t>)</a:t>
            </a:r>
            <a:r>
              <a:rPr lang="zh-TW" altLang="en-US" sz="2000" dirty="0" smtClean="0">
                <a:solidFill>
                  <a:srgbClr val="0000FF"/>
                </a:solidFill>
              </a:rPr>
              <a:t>則具有腐蝕性</a:t>
            </a:r>
            <a:r>
              <a:rPr lang="en-US" altLang="zh-TW" sz="2000" dirty="0" smtClean="0">
                <a:solidFill>
                  <a:srgbClr val="0000FF"/>
                </a:solidFill>
              </a:rPr>
              <a:t>; </a:t>
            </a:r>
            <a:r>
              <a:rPr lang="zh-TW" altLang="en-US" sz="2000" dirty="0" smtClean="0">
                <a:solidFill>
                  <a:srgbClr val="0000FF"/>
                </a:solidFill>
              </a:rPr>
              <a:t>當污水回用時，再生水中氨氮可以促進輸水管道和用水設備中微生物的繁殖，形成生物垢，堵塞管道和用水設備，並影響熱交換效率。</a:t>
            </a:r>
            <a:endParaRPr lang="en-US" altLang="zh-TW" sz="2000" dirty="0" smtClean="0">
              <a:solidFill>
                <a:srgbClr val="0000FF"/>
              </a:solidFill>
            </a:endParaRPr>
          </a:p>
          <a:p>
            <a:pPr>
              <a:lnSpc>
                <a:spcPts val="4000"/>
              </a:lnSpc>
              <a:spcBef>
                <a:spcPts val="0"/>
              </a:spcBef>
            </a:pPr>
            <a:r>
              <a:rPr lang="zh-TW" altLang="en-US" sz="2000" dirty="0" smtClean="0">
                <a:solidFill>
                  <a:srgbClr val="0000FF"/>
                </a:solidFill>
              </a:rPr>
              <a:t>氨氮在硝化細菌的作用下氧化為亞硝酸鹽及硝酸鹽，硝酸鹽由飲用水而誘發嬰兒的高鐵血紅蛋白症，而亞硝酸鹽水解後生成的亞硝胺則具有強烈的致癌性。</a:t>
            </a:r>
            <a:r>
              <a:rPr lang="zh-TW" altLang="en-US" sz="2000" dirty="0" smtClean="0"/>
              <a:t/>
            </a:r>
            <a:br>
              <a:rPr lang="zh-TW" altLang="en-US" sz="2000" dirty="0" smtClean="0"/>
            </a:br>
            <a:r>
              <a:rPr lang="zh-TW" altLang="en-US" sz="2000" dirty="0" smtClean="0"/>
              <a:t/>
            </a:r>
            <a:br>
              <a:rPr lang="zh-TW" altLang="en-US" sz="2000" dirty="0" smtClean="0"/>
            </a:br>
            <a:r>
              <a:rPr lang="zh-TW" altLang="en-US" dirty="0" smtClean="0"/>
              <a:t/>
            </a:r>
            <a:br>
              <a:rPr lang="zh-TW" altLang="en-US" dirty="0" smtClean="0"/>
            </a:br>
            <a:r>
              <a:rPr lang="zh-TW" altLang="en-US" dirty="0" smtClean="0"/>
              <a:t/>
            </a:r>
            <a:br>
              <a:rPr lang="zh-TW" altLang="en-US" dirty="0" smtClean="0"/>
            </a:br>
            <a:r>
              <a:rPr lang="zh-TW" altLang="en-US" dirty="0" smtClean="0"/>
              <a:t/>
            </a:r>
            <a:br>
              <a:rPr lang="zh-TW" altLang="en-US" dirty="0" smtClean="0"/>
            </a:br>
            <a:r>
              <a:rPr lang="zh-TW" altLang="en-US" dirty="0" smtClean="0"/>
              <a:t/>
            </a:r>
            <a:br>
              <a:rPr lang="zh-TW" altLang="en-US" dirty="0" smtClean="0"/>
            </a:br>
            <a:endParaRPr lang="zh-TW" altLang="en-US" dirty="0"/>
          </a:p>
        </p:txBody>
      </p:sp>
      <p:sp>
        <p:nvSpPr>
          <p:cNvPr id="4" name="投影片編號版面配置區 3"/>
          <p:cNvSpPr>
            <a:spLocks noGrp="1"/>
          </p:cNvSpPr>
          <p:nvPr>
            <p:ph type="sldNum" sz="quarter" idx="12"/>
          </p:nvPr>
        </p:nvSpPr>
        <p:spPr/>
        <p:txBody>
          <a:bodyPr/>
          <a:lstStyle/>
          <a:p>
            <a:fld id="{54866782-C2A9-4205-9E3C-40E3DE4AC35A}" type="slidenum">
              <a:rPr lang="zh-TW" altLang="en-US" smtClean="0"/>
              <a:pPr/>
              <a:t>10</a:t>
            </a:fld>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996952"/>
            <a:ext cx="8305800" cy="563563"/>
          </a:xfrm>
        </p:spPr>
        <p:txBody>
          <a:bodyPr/>
          <a:lstStyle/>
          <a:p>
            <a:pPr lvl="0"/>
            <a:r>
              <a:rPr lang="zh-TW" altLang="en-US" dirty="0" smtClean="0">
                <a:solidFill>
                  <a:srgbClr val="0000FF"/>
                </a:solidFill>
                <a:latin typeface="微軟正黑體" pitchFamily="34" charset="-120"/>
                <a:ea typeface="微軟正黑體" pitchFamily="34" charset="-120"/>
              </a:rPr>
              <a:t>氨氮廢水之處理技術</a:t>
            </a:r>
            <a:endParaRPr lang="zh-TW" altLang="en-US" dirty="0"/>
          </a:p>
        </p:txBody>
      </p:sp>
      <p:sp>
        <p:nvSpPr>
          <p:cNvPr id="4" name="投影片編號版面配置區 3"/>
          <p:cNvSpPr>
            <a:spLocks noGrp="1"/>
          </p:cNvSpPr>
          <p:nvPr>
            <p:ph type="sldNum" sz="quarter" idx="12"/>
          </p:nvPr>
        </p:nvSpPr>
        <p:spPr/>
        <p:txBody>
          <a:bodyPr/>
          <a:lstStyle/>
          <a:p>
            <a:fld id="{54866782-C2A9-4205-9E3C-40E3DE4AC35A}" type="slidenum">
              <a:rPr lang="zh-TW" altLang="en-US" smtClean="0"/>
              <a:pPr/>
              <a:t>11</a:t>
            </a:fld>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12</a:t>
            </a:fld>
            <a:endParaRPr lang="zh-TW" altLang="en-US" dirty="0"/>
          </a:p>
        </p:txBody>
      </p:sp>
      <p:sp>
        <p:nvSpPr>
          <p:cNvPr id="5" name="Rectangle 1">
            <a:extLst>
              <a:ext uri="{FF2B5EF4-FFF2-40B4-BE49-F238E27FC236}">
                <a16:creationId xmlns="" xmlns:a16="http://schemas.microsoft.com/office/drawing/2014/main" id="{772E88DA-C2D1-4AE1-87B7-0EEE5EE43495}"/>
              </a:ext>
            </a:extLst>
          </p:cNvPr>
          <p:cNvSpPr txBox="1">
            <a:spLocks noChangeArrowheads="1"/>
          </p:cNvSpPr>
          <p:nvPr/>
        </p:nvSpPr>
        <p:spPr>
          <a:xfrm>
            <a:off x="467544" y="0"/>
            <a:ext cx="8229747" cy="694481"/>
          </a:xfrm>
          <a:prstGeom prst="rect">
            <a:avLst/>
          </a:prstGeom>
        </p:spPr>
        <p:txBody>
          <a:bodyPr/>
          <a:lstStyle>
            <a:lvl1pPr algn="ctr" rtl="0" eaLnBrk="0" fontAlgn="base" hangingPunct="0">
              <a:spcBef>
                <a:spcPct val="0"/>
              </a:spcBef>
              <a:spcAft>
                <a:spcPct val="0"/>
              </a:spcAft>
              <a:defRPr kumimoji="1" sz="3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3800" b="1">
                <a:solidFill>
                  <a:schemeClr val="tx2"/>
                </a:solidFill>
                <a:effectLst>
                  <a:outerShdw blurRad="38100" dist="38100" dir="2700000" algn="tl">
                    <a:srgbClr val="C0C0C0"/>
                  </a:outerShdw>
                </a:effectLst>
                <a:latin typeface="Arial" charset="0"/>
                <a:ea typeface="標楷體" pitchFamily="65" charset="-120"/>
              </a:defRPr>
            </a:lvl2pPr>
            <a:lvl3pPr algn="ctr" rtl="0" eaLnBrk="0" fontAlgn="base" hangingPunct="0">
              <a:spcBef>
                <a:spcPct val="0"/>
              </a:spcBef>
              <a:spcAft>
                <a:spcPct val="0"/>
              </a:spcAft>
              <a:defRPr kumimoji="1" sz="3800" b="1">
                <a:solidFill>
                  <a:schemeClr val="tx2"/>
                </a:solidFill>
                <a:effectLst>
                  <a:outerShdw blurRad="38100" dist="38100" dir="2700000" algn="tl">
                    <a:srgbClr val="C0C0C0"/>
                  </a:outerShdw>
                </a:effectLst>
                <a:latin typeface="Arial" charset="0"/>
                <a:ea typeface="標楷體" pitchFamily="65" charset="-120"/>
              </a:defRPr>
            </a:lvl3pPr>
            <a:lvl4pPr algn="ctr" rtl="0" eaLnBrk="0" fontAlgn="base" hangingPunct="0">
              <a:spcBef>
                <a:spcPct val="0"/>
              </a:spcBef>
              <a:spcAft>
                <a:spcPct val="0"/>
              </a:spcAft>
              <a:defRPr kumimoji="1" sz="3800" b="1">
                <a:solidFill>
                  <a:schemeClr val="tx2"/>
                </a:solidFill>
                <a:effectLst>
                  <a:outerShdw blurRad="38100" dist="38100" dir="2700000" algn="tl">
                    <a:srgbClr val="C0C0C0"/>
                  </a:outerShdw>
                </a:effectLst>
                <a:latin typeface="Arial" charset="0"/>
                <a:ea typeface="標楷體" pitchFamily="65" charset="-120"/>
              </a:defRPr>
            </a:lvl4pPr>
            <a:lvl5pPr algn="ctr" rtl="0" eaLnBrk="0" fontAlgn="base" hangingPunct="0">
              <a:spcBef>
                <a:spcPct val="0"/>
              </a:spcBef>
              <a:spcAft>
                <a:spcPct val="0"/>
              </a:spcAft>
              <a:defRPr kumimoji="1" sz="3800" b="1">
                <a:solidFill>
                  <a:schemeClr val="tx2"/>
                </a:solidFill>
                <a:effectLst>
                  <a:outerShdw blurRad="38100" dist="38100" dir="2700000" algn="tl">
                    <a:srgbClr val="C0C0C0"/>
                  </a:outerShdw>
                </a:effectLst>
                <a:latin typeface="Arial" charset="0"/>
                <a:ea typeface="標楷體" pitchFamily="65" charset="-120"/>
              </a:defRPr>
            </a:lvl5pPr>
            <a:lvl6pPr marL="484449" algn="ctr" rtl="0" eaLnBrk="1" fontAlgn="base" hangingPunct="1">
              <a:spcBef>
                <a:spcPct val="0"/>
              </a:spcBef>
              <a:spcAft>
                <a:spcPct val="0"/>
              </a:spcAft>
              <a:defRPr kumimoji="1" sz="3800" b="1">
                <a:solidFill>
                  <a:schemeClr val="tx2"/>
                </a:solidFill>
                <a:effectLst>
                  <a:outerShdw blurRad="38100" dist="38100" dir="2700000" algn="tl">
                    <a:srgbClr val="C0C0C0"/>
                  </a:outerShdw>
                </a:effectLst>
                <a:latin typeface="Arial" charset="0"/>
                <a:ea typeface="標楷體" pitchFamily="65" charset="-120"/>
              </a:defRPr>
            </a:lvl6pPr>
            <a:lvl7pPr marL="968898" algn="ctr" rtl="0" eaLnBrk="1" fontAlgn="base" hangingPunct="1">
              <a:spcBef>
                <a:spcPct val="0"/>
              </a:spcBef>
              <a:spcAft>
                <a:spcPct val="0"/>
              </a:spcAft>
              <a:defRPr kumimoji="1" sz="3800" b="1">
                <a:solidFill>
                  <a:schemeClr val="tx2"/>
                </a:solidFill>
                <a:effectLst>
                  <a:outerShdw blurRad="38100" dist="38100" dir="2700000" algn="tl">
                    <a:srgbClr val="C0C0C0"/>
                  </a:outerShdw>
                </a:effectLst>
                <a:latin typeface="Arial" charset="0"/>
                <a:ea typeface="標楷體" pitchFamily="65" charset="-120"/>
              </a:defRPr>
            </a:lvl7pPr>
            <a:lvl8pPr marL="1453347" algn="ctr" rtl="0" eaLnBrk="1" fontAlgn="base" hangingPunct="1">
              <a:spcBef>
                <a:spcPct val="0"/>
              </a:spcBef>
              <a:spcAft>
                <a:spcPct val="0"/>
              </a:spcAft>
              <a:defRPr kumimoji="1" sz="3800" b="1">
                <a:solidFill>
                  <a:schemeClr val="tx2"/>
                </a:solidFill>
                <a:effectLst>
                  <a:outerShdw blurRad="38100" dist="38100" dir="2700000" algn="tl">
                    <a:srgbClr val="C0C0C0"/>
                  </a:outerShdw>
                </a:effectLst>
                <a:latin typeface="Arial" charset="0"/>
                <a:ea typeface="標楷體" pitchFamily="65" charset="-120"/>
              </a:defRPr>
            </a:lvl8pPr>
            <a:lvl9pPr marL="1937796" algn="ctr" rtl="0" eaLnBrk="1" fontAlgn="base" hangingPunct="1">
              <a:spcBef>
                <a:spcPct val="0"/>
              </a:spcBef>
              <a:spcAft>
                <a:spcPct val="0"/>
              </a:spcAft>
              <a:defRPr kumimoji="1" sz="3800" b="1">
                <a:solidFill>
                  <a:schemeClr val="tx2"/>
                </a:solidFill>
                <a:effectLst>
                  <a:outerShdw blurRad="38100" dist="38100" dir="2700000" algn="tl">
                    <a:srgbClr val="C0C0C0"/>
                  </a:outerShdw>
                </a:effectLst>
                <a:latin typeface="Arial" charset="0"/>
                <a:ea typeface="標楷體" pitchFamily="65" charset="-120"/>
              </a:defRPr>
            </a:lvl9pPr>
          </a:lstStyle>
          <a:p>
            <a:pPr eaLnBrk="1" hangingPunct="1">
              <a:tabLst>
                <a:tab pos="0" algn="l"/>
                <a:tab pos="843900" algn="l"/>
                <a:tab pos="1687800" algn="l"/>
                <a:tab pos="2531699" algn="l"/>
                <a:tab pos="3375599" algn="l"/>
                <a:tab pos="4219499" algn="l"/>
                <a:tab pos="5063399" algn="l"/>
                <a:tab pos="5907298" algn="l"/>
                <a:tab pos="6751198" algn="l"/>
                <a:tab pos="7595098" algn="l"/>
                <a:tab pos="8438998" algn="l"/>
                <a:tab pos="9282897" algn="l"/>
              </a:tabLst>
              <a:defRPr/>
            </a:pPr>
            <a:r>
              <a:rPr lang="zh-TW" altLang="en-US" sz="3507" dirty="0">
                <a:solidFill>
                  <a:schemeClr val="bg1"/>
                </a:solidFill>
                <a:latin typeface="微軟正黑體" pitchFamily="34" charset="-120"/>
                <a:ea typeface="微軟正黑體" pitchFamily="34" charset="-120"/>
              </a:rPr>
              <a:t>氨氮廢水處理技術分析</a:t>
            </a:r>
          </a:p>
        </p:txBody>
      </p:sp>
      <p:sp>
        <p:nvSpPr>
          <p:cNvPr id="6" name="矩形 5">
            <a:extLst>
              <a:ext uri="{FF2B5EF4-FFF2-40B4-BE49-F238E27FC236}">
                <a16:creationId xmlns="" xmlns:a16="http://schemas.microsoft.com/office/drawing/2014/main" id="{E9CDD1DE-A2CD-49BA-9817-0BF7D4754DF6}"/>
              </a:ext>
            </a:extLst>
          </p:cNvPr>
          <p:cNvSpPr/>
          <p:nvPr/>
        </p:nvSpPr>
        <p:spPr bwMode="auto">
          <a:xfrm>
            <a:off x="788250" y="1613680"/>
            <a:ext cx="7456148" cy="3938323"/>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defTabSz="439312">
              <a:buClr>
                <a:srgbClr val="000000"/>
              </a:buClr>
              <a:buSzPct val="100000"/>
              <a:defRPr/>
            </a:pPr>
            <a:endParaRPr lang="zh-TW" altLang="en-US" sz="1846">
              <a:solidFill>
                <a:schemeClr val="tx1"/>
              </a:solidFill>
              <a:latin typeface="+mj-lt"/>
              <a:ea typeface="+mn-ea"/>
            </a:endParaRPr>
          </a:p>
        </p:txBody>
      </p:sp>
      <p:sp>
        <p:nvSpPr>
          <p:cNvPr id="7" name="Text Box 6">
            <a:extLst>
              <a:ext uri="{FF2B5EF4-FFF2-40B4-BE49-F238E27FC236}">
                <a16:creationId xmlns="" xmlns:a16="http://schemas.microsoft.com/office/drawing/2014/main" id="{BB68F02B-C790-4167-8C50-40F363EB54D0}"/>
              </a:ext>
            </a:extLst>
          </p:cNvPr>
          <p:cNvSpPr txBox="1">
            <a:spLocks noChangeArrowheads="1"/>
          </p:cNvSpPr>
          <p:nvPr/>
        </p:nvSpPr>
        <p:spPr bwMode="auto">
          <a:xfrm>
            <a:off x="827263" y="5626725"/>
            <a:ext cx="724878" cy="347980"/>
          </a:xfrm>
          <a:prstGeom prst="rect">
            <a:avLst/>
          </a:prstGeom>
          <a:solidFill>
            <a:schemeClr val="bg1"/>
          </a:solidFill>
          <a:ln w="9525">
            <a:solidFill>
              <a:schemeClr val="bg1"/>
            </a:solidFill>
            <a:miter lim="800000"/>
            <a:headEnd/>
            <a:tailEnd/>
          </a:ln>
          <a:effectLst/>
          <a:extLst/>
        </p:spPr>
        <p:txBody>
          <a:bodyPr wrap="none">
            <a:spAutoFit/>
          </a:bodyPr>
          <a:lstStyle/>
          <a:p>
            <a:pPr>
              <a:buClr>
                <a:srgbClr val="000000"/>
              </a:buClr>
              <a:buSzPct val="100000"/>
              <a:buFont typeface="Times New Roman" pitchFamily="18" charset="0"/>
              <a:buNone/>
              <a:defRPr/>
            </a:pPr>
            <a:r>
              <a:rPr lang="en-US" altLang="zh-TW" sz="1846" dirty="0">
                <a:solidFill>
                  <a:schemeClr val="tx1"/>
                </a:solidFill>
                <a:latin typeface="+mj-lt"/>
                <a:ea typeface="+mn-ea"/>
              </a:rPr>
              <a:t>0.001</a:t>
            </a:r>
          </a:p>
        </p:txBody>
      </p:sp>
      <p:sp>
        <p:nvSpPr>
          <p:cNvPr id="8" name="Text Box 7">
            <a:extLst>
              <a:ext uri="{FF2B5EF4-FFF2-40B4-BE49-F238E27FC236}">
                <a16:creationId xmlns="" xmlns:a16="http://schemas.microsoft.com/office/drawing/2014/main" id="{EA218B9E-94A9-4568-8461-41B77D2B0497}"/>
              </a:ext>
            </a:extLst>
          </p:cNvPr>
          <p:cNvSpPr txBox="1">
            <a:spLocks noChangeArrowheads="1"/>
          </p:cNvSpPr>
          <p:nvPr/>
        </p:nvSpPr>
        <p:spPr bwMode="auto">
          <a:xfrm>
            <a:off x="6193850" y="5607678"/>
            <a:ext cx="304892" cy="347980"/>
          </a:xfrm>
          <a:prstGeom prst="rect">
            <a:avLst/>
          </a:prstGeom>
          <a:solidFill>
            <a:schemeClr val="bg1"/>
          </a:solidFill>
          <a:ln w="9525">
            <a:solidFill>
              <a:schemeClr val="bg1"/>
            </a:solidFill>
            <a:miter lim="800000"/>
            <a:headEnd/>
            <a:tailEnd/>
          </a:ln>
          <a:effectLst/>
          <a:extLst/>
        </p:spPr>
        <p:txBody>
          <a:bodyPr wrap="none">
            <a:spAutoFit/>
          </a:bodyPr>
          <a:lstStyle/>
          <a:p>
            <a:pPr>
              <a:buClr>
                <a:srgbClr val="000000"/>
              </a:buClr>
              <a:buSzPct val="100000"/>
              <a:buFont typeface="Times New Roman" pitchFamily="18" charset="0"/>
              <a:buNone/>
              <a:defRPr/>
            </a:pPr>
            <a:r>
              <a:rPr lang="en-US" altLang="zh-TW" sz="1846" dirty="0">
                <a:solidFill>
                  <a:schemeClr val="tx1"/>
                </a:solidFill>
                <a:latin typeface="+mj-lt"/>
                <a:ea typeface="+mn-ea"/>
              </a:rPr>
              <a:t>1</a:t>
            </a:r>
          </a:p>
        </p:txBody>
      </p:sp>
      <p:sp>
        <p:nvSpPr>
          <p:cNvPr id="9" name="Text Box 8">
            <a:extLst>
              <a:ext uri="{FF2B5EF4-FFF2-40B4-BE49-F238E27FC236}">
                <a16:creationId xmlns="" xmlns:a16="http://schemas.microsoft.com/office/drawing/2014/main" id="{B6B49268-E2D6-4B0F-8776-DF67748B61C0}"/>
              </a:ext>
            </a:extLst>
          </p:cNvPr>
          <p:cNvSpPr txBox="1">
            <a:spLocks noChangeArrowheads="1"/>
          </p:cNvSpPr>
          <p:nvPr/>
        </p:nvSpPr>
        <p:spPr bwMode="auto">
          <a:xfrm>
            <a:off x="2652148" y="5607678"/>
            <a:ext cx="604654" cy="347980"/>
          </a:xfrm>
          <a:prstGeom prst="rect">
            <a:avLst/>
          </a:prstGeom>
          <a:solidFill>
            <a:schemeClr val="bg1"/>
          </a:solidFill>
          <a:ln w="9525">
            <a:solidFill>
              <a:schemeClr val="bg1"/>
            </a:solidFill>
            <a:miter lim="800000"/>
            <a:headEnd/>
            <a:tailEnd/>
          </a:ln>
          <a:effectLst/>
          <a:extLst/>
        </p:spPr>
        <p:txBody>
          <a:bodyPr wrap="none">
            <a:spAutoFit/>
          </a:bodyPr>
          <a:lstStyle/>
          <a:p>
            <a:pPr>
              <a:buClr>
                <a:srgbClr val="000000"/>
              </a:buClr>
              <a:buSzPct val="100000"/>
              <a:buFont typeface="Times New Roman" pitchFamily="18" charset="0"/>
              <a:buNone/>
              <a:defRPr/>
            </a:pPr>
            <a:r>
              <a:rPr lang="en-US" altLang="zh-TW" sz="1846" dirty="0">
                <a:solidFill>
                  <a:schemeClr val="tx1"/>
                </a:solidFill>
                <a:latin typeface="+mj-lt"/>
                <a:ea typeface="+mn-ea"/>
              </a:rPr>
              <a:t>0.01</a:t>
            </a:r>
          </a:p>
        </p:txBody>
      </p:sp>
      <p:sp>
        <p:nvSpPr>
          <p:cNvPr id="10" name="Text Box 9">
            <a:extLst>
              <a:ext uri="{FF2B5EF4-FFF2-40B4-BE49-F238E27FC236}">
                <a16:creationId xmlns="" xmlns:a16="http://schemas.microsoft.com/office/drawing/2014/main" id="{BF07757B-2AF5-48F1-ABBB-08EF16E657BB}"/>
              </a:ext>
            </a:extLst>
          </p:cNvPr>
          <p:cNvSpPr txBox="1">
            <a:spLocks noChangeArrowheads="1"/>
          </p:cNvSpPr>
          <p:nvPr/>
        </p:nvSpPr>
        <p:spPr bwMode="auto">
          <a:xfrm>
            <a:off x="4383265" y="5607678"/>
            <a:ext cx="484428" cy="347980"/>
          </a:xfrm>
          <a:prstGeom prst="rect">
            <a:avLst/>
          </a:prstGeom>
          <a:solidFill>
            <a:schemeClr val="bg1"/>
          </a:solidFill>
          <a:ln w="9525">
            <a:solidFill>
              <a:schemeClr val="bg1"/>
            </a:solidFill>
            <a:miter lim="800000"/>
            <a:headEnd/>
            <a:tailEnd/>
          </a:ln>
          <a:effectLst/>
          <a:extLst/>
        </p:spPr>
        <p:txBody>
          <a:bodyPr wrap="none">
            <a:spAutoFit/>
          </a:bodyPr>
          <a:lstStyle/>
          <a:p>
            <a:pPr>
              <a:buClr>
                <a:srgbClr val="000000"/>
              </a:buClr>
              <a:buSzPct val="100000"/>
              <a:buFont typeface="Times New Roman" pitchFamily="18" charset="0"/>
              <a:buNone/>
              <a:defRPr/>
            </a:pPr>
            <a:r>
              <a:rPr lang="en-US" altLang="zh-TW" sz="1846" dirty="0">
                <a:solidFill>
                  <a:schemeClr val="tx1"/>
                </a:solidFill>
                <a:latin typeface="+mj-lt"/>
                <a:ea typeface="+mn-ea"/>
              </a:rPr>
              <a:t>0.1</a:t>
            </a:r>
          </a:p>
        </p:txBody>
      </p:sp>
      <p:sp>
        <p:nvSpPr>
          <p:cNvPr id="11" name="Text Box 10">
            <a:extLst>
              <a:ext uri="{FF2B5EF4-FFF2-40B4-BE49-F238E27FC236}">
                <a16:creationId xmlns="" xmlns:a16="http://schemas.microsoft.com/office/drawing/2014/main" id="{18F4F258-781E-4535-B5C0-8F6015F72B56}"/>
              </a:ext>
            </a:extLst>
          </p:cNvPr>
          <p:cNvSpPr txBox="1">
            <a:spLocks noChangeArrowheads="1"/>
          </p:cNvSpPr>
          <p:nvPr/>
        </p:nvSpPr>
        <p:spPr bwMode="auto">
          <a:xfrm>
            <a:off x="7800458" y="5552002"/>
            <a:ext cx="887881" cy="347980"/>
          </a:xfrm>
          <a:prstGeom prst="rect">
            <a:avLst/>
          </a:prstGeom>
          <a:noFill/>
          <a:ln>
            <a:noFill/>
          </a:ln>
          <a:effectLst/>
          <a:extLst/>
        </p:spPr>
        <p:txBody>
          <a:bodyPr>
            <a:spAutoFit/>
          </a:bodyPr>
          <a:lstStyle/>
          <a:p>
            <a:pPr>
              <a:buClr>
                <a:srgbClr val="000000"/>
              </a:buClr>
              <a:buSzPct val="100000"/>
              <a:buFont typeface="Times New Roman" pitchFamily="18" charset="0"/>
              <a:buNone/>
              <a:defRPr/>
            </a:pPr>
            <a:r>
              <a:rPr lang="en-US" altLang="zh-TW" sz="1846" b="1" dirty="0" err="1">
                <a:solidFill>
                  <a:schemeClr val="tx1"/>
                </a:solidFill>
                <a:effectLst>
                  <a:outerShdw blurRad="38100" dist="38100" dir="2700000" algn="tl">
                    <a:srgbClr val="FFFFFF"/>
                  </a:outerShdw>
                </a:effectLst>
                <a:latin typeface="+mj-lt"/>
                <a:ea typeface="+mn-ea"/>
              </a:rPr>
              <a:t>wt</a:t>
            </a:r>
            <a:r>
              <a:rPr lang="en-US" altLang="zh-TW" sz="1846" b="1" dirty="0">
                <a:solidFill>
                  <a:schemeClr val="tx1"/>
                </a:solidFill>
                <a:effectLst>
                  <a:outerShdw blurRad="38100" dist="38100" dir="2700000" algn="tl">
                    <a:srgbClr val="FFFFFF"/>
                  </a:outerShdw>
                </a:effectLst>
                <a:latin typeface="+mj-lt"/>
                <a:ea typeface="+mn-ea"/>
              </a:rPr>
              <a:t> %</a:t>
            </a:r>
          </a:p>
        </p:txBody>
      </p:sp>
      <p:sp>
        <p:nvSpPr>
          <p:cNvPr id="12" name="Text Box 29">
            <a:extLst>
              <a:ext uri="{FF2B5EF4-FFF2-40B4-BE49-F238E27FC236}">
                <a16:creationId xmlns="" xmlns:a16="http://schemas.microsoft.com/office/drawing/2014/main" id="{D53CA2F9-C1FF-4F66-933A-576C15978224}"/>
              </a:ext>
            </a:extLst>
          </p:cNvPr>
          <p:cNvSpPr txBox="1">
            <a:spLocks noChangeArrowheads="1"/>
          </p:cNvSpPr>
          <p:nvPr/>
        </p:nvSpPr>
        <p:spPr bwMode="auto">
          <a:xfrm>
            <a:off x="3529902" y="6025245"/>
            <a:ext cx="1845377" cy="376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itchFamily="18" charset="0"/>
              <a:buNone/>
              <a:defRPr/>
            </a:pPr>
            <a:r>
              <a:rPr lang="zh-TW" altLang="en-US" sz="1846" b="1" dirty="0">
                <a:solidFill>
                  <a:srgbClr val="FF0000"/>
                </a:solidFill>
                <a:latin typeface="標楷體" pitchFamily="65" charset="-120"/>
                <a:ea typeface="標楷體" pitchFamily="65" charset="-120"/>
              </a:rPr>
              <a:t>廢水中氨氮濃度</a:t>
            </a:r>
          </a:p>
        </p:txBody>
      </p:sp>
      <p:sp>
        <p:nvSpPr>
          <p:cNvPr id="13" name="Text Box 30">
            <a:extLst>
              <a:ext uri="{FF2B5EF4-FFF2-40B4-BE49-F238E27FC236}">
                <a16:creationId xmlns="" xmlns:a16="http://schemas.microsoft.com/office/drawing/2014/main" id="{803F336C-5A80-4E20-8713-BA60FC94D76A}"/>
              </a:ext>
            </a:extLst>
          </p:cNvPr>
          <p:cNvSpPr txBox="1">
            <a:spLocks noChangeArrowheads="1"/>
          </p:cNvSpPr>
          <p:nvPr/>
        </p:nvSpPr>
        <p:spPr bwMode="auto">
          <a:xfrm>
            <a:off x="335903" y="2815103"/>
            <a:ext cx="383670" cy="1512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buClr>
                <a:srgbClr val="000000"/>
              </a:buClr>
              <a:buSzPct val="100000"/>
              <a:buFont typeface="Times New Roman" pitchFamily="18" charset="0"/>
              <a:buNone/>
              <a:defRPr/>
            </a:pPr>
            <a:r>
              <a:rPr lang="zh-TW" altLang="en-US" sz="1846" b="1" dirty="0">
                <a:solidFill>
                  <a:srgbClr val="FF0000"/>
                </a:solidFill>
                <a:latin typeface="標楷體" pitchFamily="65" charset="-120"/>
                <a:ea typeface="標楷體" pitchFamily="65" charset="-120"/>
              </a:rPr>
              <a:t>技術成熟度</a:t>
            </a:r>
          </a:p>
        </p:txBody>
      </p:sp>
      <p:sp>
        <p:nvSpPr>
          <p:cNvPr id="14" name="Text Box 33">
            <a:extLst>
              <a:ext uri="{FF2B5EF4-FFF2-40B4-BE49-F238E27FC236}">
                <a16:creationId xmlns="" xmlns:a16="http://schemas.microsoft.com/office/drawing/2014/main" id="{116FFCA6-A4CB-41F9-8399-57CB28DEF3BF}"/>
              </a:ext>
            </a:extLst>
          </p:cNvPr>
          <p:cNvSpPr txBox="1">
            <a:spLocks noChangeArrowheads="1"/>
          </p:cNvSpPr>
          <p:nvPr/>
        </p:nvSpPr>
        <p:spPr bwMode="auto">
          <a:xfrm>
            <a:off x="303287" y="2198274"/>
            <a:ext cx="575803" cy="376385"/>
          </a:xfrm>
          <a:prstGeom prst="rect">
            <a:avLst/>
          </a:prstGeom>
          <a:noFill/>
          <a:ln>
            <a:noFill/>
          </a:ln>
          <a:effectLst/>
          <a:extLst/>
        </p:spPr>
        <p:txBody>
          <a:bodyPr>
            <a:spAutoFit/>
          </a:bodyPr>
          <a:lstStyle/>
          <a:p>
            <a:pPr>
              <a:buClr>
                <a:srgbClr val="000000"/>
              </a:buClr>
              <a:buSzPct val="100000"/>
              <a:buFont typeface="Times New Roman" pitchFamily="18" charset="0"/>
              <a:buNone/>
              <a:defRPr/>
            </a:pPr>
            <a:r>
              <a:rPr lang="zh-TW" altLang="en-US" sz="1846" b="1" dirty="0">
                <a:solidFill>
                  <a:srgbClr val="0000FF"/>
                </a:solidFill>
                <a:effectLst>
                  <a:outerShdw blurRad="38100" dist="38100" dir="2700000" algn="tl">
                    <a:srgbClr val="FFFFFF"/>
                  </a:outerShdw>
                </a:effectLst>
                <a:latin typeface="標楷體" pitchFamily="65" charset="-120"/>
                <a:ea typeface="標楷體" pitchFamily="65" charset="-120"/>
              </a:rPr>
              <a:t>高</a:t>
            </a:r>
          </a:p>
        </p:txBody>
      </p:sp>
      <p:sp>
        <p:nvSpPr>
          <p:cNvPr id="15" name="Text Box 34">
            <a:extLst>
              <a:ext uri="{FF2B5EF4-FFF2-40B4-BE49-F238E27FC236}">
                <a16:creationId xmlns="" xmlns:a16="http://schemas.microsoft.com/office/drawing/2014/main" id="{F465C3FF-AC2B-422E-8481-DE1DD4015695}"/>
              </a:ext>
            </a:extLst>
          </p:cNvPr>
          <p:cNvSpPr txBox="1">
            <a:spLocks noChangeArrowheads="1"/>
          </p:cNvSpPr>
          <p:nvPr/>
        </p:nvSpPr>
        <p:spPr bwMode="auto">
          <a:xfrm>
            <a:off x="303287" y="4554235"/>
            <a:ext cx="575803" cy="376385"/>
          </a:xfrm>
          <a:prstGeom prst="rect">
            <a:avLst/>
          </a:prstGeom>
          <a:noFill/>
          <a:ln>
            <a:noFill/>
          </a:ln>
          <a:effectLst/>
          <a:extLst/>
        </p:spPr>
        <p:txBody>
          <a:bodyPr>
            <a:spAutoFit/>
          </a:bodyPr>
          <a:lstStyle/>
          <a:p>
            <a:pPr>
              <a:buClr>
                <a:srgbClr val="000000"/>
              </a:buClr>
              <a:buSzPct val="100000"/>
              <a:buFont typeface="Times New Roman" pitchFamily="18" charset="0"/>
              <a:buNone/>
              <a:defRPr/>
            </a:pPr>
            <a:r>
              <a:rPr lang="zh-TW" altLang="en-US" sz="1846" b="1" dirty="0">
                <a:solidFill>
                  <a:srgbClr val="0000FF"/>
                </a:solidFill>
                <a:effectLst>
                  <a:outerShdw blurRad="38100" dist="38100" dir="2700000" algn="tl">
                    <a:srgbClr val="FFFFFF"/>
                  </a:outerShdw>
                </a:effectLst>
                <a:latin typeface="標楷體" pitchFamily="65" charset="-120"/>
                <a:ea typeface="標楷體" pitchFamily="65" charset="-120"/>
              </a:rPr>
              <a:t>低</a:t>
            </a:r>
          </a:p>
        </p:txBody>
      </p:sp>
      <p:sp>
        <p:nvSpPr>
          <p:cNvPr id="16" name="矩形 19">
            <a:extLst>
              <a:ext uri="{FF2B5EF4-FFF2-40B4-BE49-F238E27FC236}">
                <a16:creationId xmlns="" xmlns:a16="http://schemas.microsoft.com/office/drawing/2014/main" id="{2C9DDDFD-23C1-4EC0-91AF-8A8D3B9FF852}"/>
              </a:ext>
            </a:extLst>
          </p:cNvPr>
          <p:cNvSpPr>
            <a:spLocks noChangeArrowheads="1"/>
          </p:cNvSpPr>
          <p:nvPr/>
        </p:nvSpPr>
        <p:spPr bwMode="auto">
          <a:xfrm>
            <a:off x="788251" y="1584377"/>
            <a:ext cx="2271581" cy="1912020"/>
          </a:xfrm>
          <a:prstGeom prst="rect">
            <a:avLst/>
          </a:prstGeom>
          <a:solidFill>
            <a:srgbClr val="FFFF00"/>
          </a:solidFill>
          <a:ln w="9525" algn="ctr">
            <a:solidFill>
              <a:schemeClr val="tx1"/>
            </a:solidFill>
            <a:round/>
            <a:headEnd/>
            <a:tailEnd/>
          </a:ln>
        </p:spPr>
        <p:txBody>
          <a:bodyPr anchor="ctr" anchorCtr="1"/>
          <a:lstStyle>
            <a:lvl1pPr defTabSz="474663" eaLnBrk="0" hangingPunct="0">
              <a:defRPr kumimoji="1" sz="3600">
                <a:solidFill>
                  <a:schemeClr val="bg1"/>
                </a:solidFill>
                <a:latin typeface="Times New Roman" panose="02020603050405020304" pitchFamily="18" charset="0"/>
                <a:ea typeface="新細明體" panose="02020500000000000000" pitchFamily="18" charset="-120"/>
              </a:defRPr>
            </a:lvl1pPr>
            <a:lvl2pPr defTabSz="474663" eaLnBrk="0" hangingPunct="0">
              <a:defRPr kumimoji="1" sz="3600">
                <a:solidFill>
                  <a:schemeClr val="bg1"/>
                </a:solidFill>
                <a:latin typeface="Times New Roman" panose="02020603050405020304" pitchFamily="18" charset="0"/>
                <a:ea typeface="新細明體" panose="02020500000000000000" pitchFamily="18" charset="-120"/>
              </a:defRPr>
            </a:lvl2pPr>
            <a:lvl3pPr defTabSz="474663" eaLnBrk="0" hangingPunct="0">
              <a:defRPr kumimoji="1" sz="3600">
                <a:solidFill>
                  <a:schemeClr val="bg1"/>
                </a:solidFill>
                <a:latin typeface="Times New Roman" panose="02020603050405020304" pitchFamily="18" charset="0"/>
                <a:ea typeface="新細明體" panose="02020500000000000000" pitchFamily="18" charset="-120"/>
              </a:defRPr>
            </a:lvl3pPr>
            <a:lvl4pPr defTabSz="474663" eaLnBrk="0" hangingPunct="0">
              <a:defRPr kumimoji="1" sz="3600">
                <a:solidFill>
                  <a:schemeClr val="bg1"/>
                </a:solidFill>
                <a:latin typeface="Times New Roman" panose="02020603050405020304" pitchFamily="18" charset="0"/>
                <a:ea typeface="新細明體" panose="02020500000000000000" pitchFamily="18" charset="-120"/>
              </a:defRPr>
            </a:lvl4pPr>
            <a:lvl5pPr defTabSz="474663" eaLnBrk="0" hangingPunct="0">
              <a:defRPr kumimoji="1" sz="3600">
                <a:solidFill>
                  <a:schemeClr val="bg1"/>
                </a:solidFill>
                <a:latin typeface="Times New Roman" panose="02020603050405020304" pitchFamily="18" charset="0"/>
                <a:ea typeface="新細明體" panose="02020500000000000000" pitchFamily="18" charset="-120"/>
              </a:defRPr>
            </a:lvl5pPr>
            <a:lvl6pPr marL="2514600" indent="-228600" defTabSz="474663" eaLnBrk="0" fontAlgn="base" hangingPunct="0">
              <a:spcBef>
                <a:spcPct val="0"/>
              </a:spcBef>
              <a:spcAft>
                <a:spcPct val="0"/>
              </a:spcAft>
              <a:defRPr kumimoji="1" sz="3600">
                <a:solidFill>
                  <a:schemeClr val="bg1"/>
                </a:solidFill>
                <a:latin typeface="Times New Roman" panose="02020603050405020304" pitchFamily="18" charset="0"/>
                <a:ea typeface="新細明體" panose="02020500000000000000" pitchFamily="18" charset="-120"/>
              </a:defRPr>
            </a:lvl6pPr>
            <a:lvl7pPr marL="2971800" indent="-228600" defTabSz="474663" eaLnBrk="0" fontAlgn="base" hangingPunct="0">
              <a:spcBef>
                <a:spcPct val="0"/>
              </a:spcBef>
              <a:spcAft>
                <a:spcPct val="0"/>
              </a:spcAft>
              <a:defRPr kumimoji="1" sz="3600">
                <a:solidFill>
                  <a:schemeClr val="bg1"/>
                </a:solidFill>
                <a:latin typeface="Times New Roman" panose="02020603050405020304" pitchFamily="18" charset="0"/>
                <a:ea typeface="新細明體" panose="02020500000000000000" pitchFamily="18" charset="-120"/>
              </a:defRPr>
            </a:lvl7pPr>
            <a:lvl8pPr marL="3429000" indent="-228600" defTabSz="474663" eaLnBrk="0" fontAlgn="base" hangingPunct="0">
              <a:spcBef>
                <a:spcPct val="0"/>
              </a:spcBef>
              <a:spcAft>
                <a:spcPct val="0"/>
              </a:spcAft>
              <a:defRPr kumimoji="1" sz="3600">
                <a:solidFill>
                  <a:schemeClr val="bg1"/>
                </a:solidFill>
                <a:latin typeface="Times New Roman" panose="02020603050405020304" pitchFamily="18" charset="0"/>
                <a:ea typeface="新細明體" panose="02020500000000000000" pitchFamily="18" charset="-120"/>
              </a:defRPr>
            </a:lvl8pPr>
            <a:lvl9pPr marL="3886200" indent="-228600" defTabSz="474663" eaLnBrk="0" fontAlgn="base" hangingPunct="0">
              <a:spcBef>
                <a:spcPct val="0"/>
              </a:spcBef>
              <a:spcAft>
                <a:spcPct val="0"/>
              </a:spcAft>
              <a:defRPr kumimoji="1" sz="3600">
                <a:solidFill>
                  <a:schemeClr val="bg1"/>
                </a:solidFill>
                <a:latin typeface="Times New Roman" panose="02020603050405020304" pitchFamily="18" charset="0"/>
                <a:ea typeface="新細明體" panose="02020500000000000000" pitchFamily="18" charset="-120"/>
              </a:defRPr>
            </a:lvl9pPr>
          </a:lstStyle>
          <a:p>
            <a:pPr algn="ctr" eaLnBrk="1" hangingPunct="1">
              <a:lnSpc>
                <a:spcPts val="2500"/>
              </a:lnSpc>
              <a:buClr>
                <a:srgbClr val="000000"/>
              </a:buClr>
              <a:buSzPct val="100000"/>
            </a:pPr>
            <a:r>
              <a:rPr kumimoji="0" lang="zh-TW" altLang="en-US" sz="1846" b="1" dirty="0">
                <a:solidFill>
                  <a:srgbClr val="FF0000"/>
                </a:solidFill>
                <a:latin typeface="微軟正黑體" pitchFamily="34" charset="-120"/>
                <a:ea typeface="微軟正黑體" pitchFamily="34" charset="-120"/>
              </a:rPr>
              <a:t>離子</a:t>
            </a:r>
            <a:r>
              <a:rPr kumimoji="0" lang="zh-TW" altLang="en-US" sz="1846" b="1" dirty="0" smtClean="0">
                <a:solidFill>
                  <a:srgbClr val="FF0000"/>
                </a:solidFill>
                <a:latin typeface="微軟正黑體" pitchFamily="34" charset="-120"/>
                <a:ea typeface="微軟正黑體" pitchFamily="34" charset="-120"/>
              </a:rPr>
              <a:t>交換法</a:t>
            </a:r>
            <a:endParaRPr kumimoji="0" lang="zh-TW" altLang="en-US" sz="1846" b="1" dirty="0">
              <a:solidFill>
                <a:srgbClr val="FF0000"/>
              </a:solidFill>
              <a:latin typeface="微軟正黑體" pitchFamily="34" charset="-120"/>
              <a:ea typeface="微軟正黑體" pitchFamily="34" charset="-120"/>
            </a:endParaRPr>
          </a:p>
          <a:p>
            <a:pPr algn="ctr" eaLnBrk="1" hangingPunct="1">
              <a:lnSpc>
                <a:spcPts val="2500"/>
              </a:lnSpc>
              <a:buClr>
                <a:srgbClr val="000000"/>
              </a:buClr>
              <a:buSzPct val="100000"/>
            </a:pPr>
            <a:r>
              <a:rPr kumimoji="0" lang="zh-TW" altLang="en-US" sz="1846" b="1" dirty="0">
                <a:solidFill>
                  <a:srgbClr val="FF0000"/>
                </a:solidFill>
                <a:latin typeface="微軟正黑體" pitchFamily="34" charset="-120"/>
                <a:ea typeface="微軟正黑體" pitchFamily="34" charset="-120"/>
              </a:rPr>
              <a:t>折點加</a:t>
            </a:r>
            <a:r>
              <a:rPr kumimoji="0" lang="zh-TW" altLang="en-US" sz="1846" b="1" dirty="0" smtClean="0">
                <a:solidFill>
                  <a:srgbClr val="FF0000"/>
                </a:solidFill>
                <a:latin typeface="微軟正黑體" pitchFamily="34" charset="-120"/>
                <a:ea typeface="微軟正黑體" pitchFamily="34" charset="-120"/>
              </a:rPr>
              <a:t>氯法</a:t>
            </a:r>
            <a:endParaRPr kumimoji="0" lang="zh-TW" altLang="en-US" sz="1846" b="1" dirty="0">
              <a:solidFill>
                <a:srgbClr val="FF0000"/>
              </a:solidFill>
              <a:latin typeface="微軟正黑體" pitchFamily="34" charset="-120"/>
              <a:ea typeface="微軟正黑體" pitchFamily="34" charset="-120"/>
            </a:endParaRPr>
          </a:p>
          <a:p>
            <a:pPr algn="ctr" eaLnBrk="1" hangingPunct="1">
              <a:lnSpc>
                <a:spcPts val="2500"/>
              </a:lnSpc>
              <a:buClr>
                <a:srgbClr val="000000"/>
              </a:buClr>
              <a:buSzPct val="100000"/>
            </a:pPr>
            <a:r>
              <a:rPr kumimoji="0" lang="en-US" altLang="zh-TW" sz="1846" b="1" dirty="0">
                <a:solidFill>
                  <a:schemeClr val="tx1"/>
                </a:solidFill>
                <a:latin typeface="微軟正黑體" pitchFamily="34" charset="-120"/>
                <a:ea typeface="微軟正黑體" pitchFamily="34" charset="-120"/>
              </a:rPr>
              <a:t>-</a:t>
            </a:r>
            <a:r>
              <a:rPr kumimoji="0" lang="zh-TW" altLang="en-US" sz="1846" b="1" dirty="0">
                <a:solidFill>
                  <a:srgbClr val="0000FF"/>
                </a:solidFill>
                <a:latin typeface="微軟正黑體" pitchFamily="34" charset="-120"/>
                <a:ea typeface="微軟正黑體" pitchFamily="34" charset="-120"/>
              </a:rPr>
              <a:t>操作成本高</a:t>
            </a:r>
            <a:endParaRPr kumimoji="0" lang="en-US" altLang="zh-TW" sz="1846" b="1" dirty="0">
              <a:solidFill>
                <a:srgbClr val="0000FF"/>
              </a:solidFill>
              <a:latin typeface="微軟正黑體" pitchFamily="34" charset="-120"/>
              <a:ea typeface="微軟正黑體" pitchFamily="34" charset="-120"/>
            </a:endParaRPr>
          </a:p>
          <a:p>
            <a:pPr algn="ctr" eaLnBrk="1" hangingPunct="1">
              <a:lnSpc>
                <a:spcPts val="2500"/>
              </a:lnSpc>
              <a:buClr>
                <a:srgbClr val="000000"/>
              </a:buClr>
              <a:buSzPct val="100000"/>
            </a:pPr>
            <a:endParaRPr kumimoji="0" lang="en-US" altLang="zh-TW" sz="923" b="1" dirty="0">
              <a:solidFill>
                <a:schemeClr val="tx1"/>
              </a:solidFill>
              <a:latin typeface="微軟正黑體" pitchFamily="34" charset="-120"/>
              <a:ea typeface="微軟正黑體" pitchFamily="34" charset="-120"/>
            </a:endParaRPr>
          </a:p>
          <a:p>
            <a:pPr algn="ctr" eaLnBrk="1" hangingPunct="1">
              <a:lnSpc>
                <a:spcPts val="2500"/>
              </a:lnSpc>
              <a:buClr>
                <a:srgbClr val="000000"/>
              </a:buClr>
              <a:buSzPct val="100000"/>
            </a:pPr>
            <a:r>
              <a:rPr kumimoji="0" lang="zh-TW" altLang="en-US" sz="1846" b="1" dirty="0">
                <a:solidFill>
                  <a:srgbClr val="FF0000"/>
                </a:solidFill>
                <a:latin typeface="微軟正黑體" pitchFamily="34" charset="-120"/>
                <a:ea typeface="微軟正黑體" pitchFamily="34" charset="-120"/>
              </a:rPr>
              <a:t>硝化脫氮生物處理</a:t>
            </a:r>
            <a:endParaRPr kumimoji="0" lang="en-US" altLang="zh-TW" sz="1846" b="1" dirty="0">
              <a:solidFill>
                <a:srgbClr val="FF0000"/>
              </a:solidFill>
              <a:latin typeface="微軟正黑體" pitchFamily="34" charset="-120"/>
              <a:ea typeface="微軟正黑體" pitchFamily="34" charset="-120"/>
            </a:endParaRPr>
          </a:p>
          <a:p>
            <a:pPr algn="ctr" eaLnBrk="1" hangingPunct="1">
              <a:lnSpc>
                <a:spcPts val="2500"/>
              </a:lnSpc>
              <a:buClr>
                <a:srgbClr val="000000"/>
              </a:buClr>
              <a:buSzPct val="100000"/>
            </a:pPr>
            <a:r>
              <a:rPr kumimoji="0" lang="en-US" altLang="zh-TW" sz="1846" b="1" dirty="0">
                <a:solidFill>
                  <a:schemeClr val="tx1"/>
                </a:solidFill>
                <a:latin typeface="微軟正黑體" pitchFamily="34" charset="-120"/>
                <a:ea typeface="微軟正黑體" pitchFamily="34" charset="-120"/>
              </a:rPr>
              <a:t>-</a:t>
            </a:r>
            <a:r>
              <a:rPr kumimoji="0" lang="zh-TW" altLang="en-US" sz="1846" b="1" dirty="0">
                <a:solidFill>
                  <a:srgbClr val="0000FF"/>
                </a:solidFill>
                <a:latin typeface="微軟正黑體" pitchFamily="34" charset="-120"/>
                <a:ea typeface="微軟正黑體" pitchFamily="34" charset="-120"/>
              </a:rPr>
              <a:t>佔地面積大</a:t>
            </a:r>
          </a:p>
        </p:txBody>
      </p:sp>
      <p:sp>
        <p:nvSpPr>
          <p:cNvPr id="17" name="矩形 16">
            <a:extLst>
              <a:ext uri="{FF2B5EF4-FFF2-40B4-BE49-F238E27FC236}">
                <a16:creationId xmlns="" xmlns:a16="http://schemas.microsoft.com/office/drawing/2014/main" id="{001C593D-357A-45D8-88A8-ABB777C3A06F}"/>
              </a:ext>
            </a:extLst>
          </p:cNvPr>
          <p:cNvSpPr/>
          <p:nvPr/>
        </p:nvSpPr>
        <p:spPr bwMode="auto">
          <a:xfrm>
            <a:off x="2699792" y="3496397"/>
            <a:ext cx="1801149" cy="205560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439312">
              <a:buClr>
                <a:srgbClr val="000000"/>
              </a:buClr>
              <a:buSzPct val="100000"/>
              <a:defRPr/>
            </a:pPr>
            <a:endParaRPr lang="zh-TW" altLang="en-US" sz="1846">
              <a:solidFill>
                <a:schemeClr val="tx1"/>
              </a:solidFill>
              <a:latin typeface="+mj-lt"/>
              <a:ea typeface="+mn-ea"/>
            </a:endParaRPr>
          </a:p>
        </p:txBody>
      </p:sp>
      <p:sp>
        <p:nvSpPr>
          <p:cNvPr id="18" name="矩形 17">
            <a:extLst>
              <a:ext uri="{FF2B5EF4-FFF2-40B4-BE49-F238E27FC236}">
                <a16:creationId xmlns="" xmlns:a16="http://schemas.microsoft.com/office/drawing/2014/main" id="{150F2A8A-09AB-41E9-B03B-255C5B5C619A}"/>
              </a:ext>
            </a:extLst>
          </p:cNvPr>
          <p:cNvSpPr/>
          <p:nvPr/>
        </p:nvSpPr>
        <p:spPr bwMode="auto">
          <a:xfrm>
            <a:off x="2955207" y="1584377"/>
            <a:ext cx="3393287" cy="191202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anchor="ctr" anchorCtr="1"/>
          <a:lstStyle/>
          <a:p>
            <a:pPr defTabSz="439312">
              <a:lnSpc>
                <a:spcPts val="2500"/>
              </a:lnSpc>
              <a:buClr>
                <a:srgbClr val="000000"/>
              </a:buClr>
              <a:buSzPct val="100000"/>
              <a:defRPr/>
            </a:pPr>
            <a:r>
              <a:rPr lang="zh-TW" altLang="en-US" sz="1846" b="1" dirty="0">
                <a:solidFill>
                  <a:srgbClr val="FF0000"/>
                </a:solidFill>
                <a:latin typeface="微軟正黑體" pitchFamily="34" charset="-120"/>
                <a:ea typeface="微軟正黑體" pitchFamily="34" charset="-120"/>
              </a:rPr>
              <a:t>氣提脫除</a:t>
            </a:r>
            <a:endParaRPr lang="en-US" altLang="zh-TW" sz="1846" b="1" dirty="0">
              <a:solidFill>
                <a:srgbClr val="FF0000"/>
              </a:solidFill>
              <a:latin typeface="微軟正黑體" pitchFamily="34" charset="-120"/>
              <a:ea typeface="微軟正黑體" pitchFamily="34" charset="-120"/>
            </a:endParaRPr>
          </a:p>
          <a:p>
            <a:pPr defTabSz="439312">
              <a:lnSpc>
                <a:spcPts val="2500"/>
              </a:lnSpc>
              <a:buClr>
                <a:srgbClr val="000000"/>
              </a:buClr>
              <a:buSzPct val="100000"/>
              <a:defRPr/>
            </a:pPr>
            <a:r>
              <a:rPr lang="en-US" altLang="zh-TW" sz="1846" b="1" dirty="0">
                <a:solidFill>
                  <a:schemeClr val="tx1"/>
                </a:solidFill>
                <a:latin typeface="微軟正黑體" pitchFamily="34" charset="-120"/>
                <a:ea typeface="微軟正黑體" pitchFamily="34" charset="-120"/>
              </a:rPr>
              <a:t>-</a:t>
            </a:r>
            <a:r>
              <a:rPr lang="zh-TW" altLang="en-US" sz="1846" b="1" dirty="0">
                <a:solidFill>
                  <a:srgbClr val="0000FF"/>
                </a:solidFill>
                <a:latin typeface="微軟正黑體" pitchFamily="34" charset="-120"/>
                <a:ea typeface="微軟正黑體" pitchFamily="34" charset="-120"/>
              </a:rPr>
              <a:t>效率低，硫酸銨副產物需進一步處理</a:t>
            </a:r>
          </a:p>
        </p:txBody>
      </p:sp>
      <p:sp>
        <p:nvSpPr>
          <p:cNvPr id="19" name="矩形 22">
            <a:extLst>
              <a:ext uri="{FF2B5EF4-FFF2-40B4-BE49-F238E27FC236}">
                <a16:creationId xmlns="" xmlns:a16="http://schemas.microsoft.com/office/drawing/2014/main" id="{2FE2F5D5-183B-40BF-B210-D7FBF44336F5}"/>
              </a:ext>
            </a:extLst>
          </p:cNvPr>
          <p:cNvSpPr>
            <a:spLocks noChangeArrowheads="1"/>
          </p:cNvSpPr>
          <p:nvPr/>
        </p:nvSpPr>
        <p:spPr bwMode="auto">
          <a:xfrm>
            <a:off x="6348494" y="1584377"/>
            <a:ext cx="2111937" cy="3967626"/>
          </a:xfrm>
          <a:prstGeom prst="rect">
            <a:avLst/>
          </a:prstGeom>
          <a:solidFill>
            <a:srgbClr val="00FFFF"/>
          </a:solidFill>
          <a:ln w="9525" algn="ctr">
            <a:solidFill>
              <a:schemeClr val="tx1"/>
            </a:solidFill>
            <a:round/>
            <a:headEnd/>
            <a:tailEnd/>
          </a:ln>
        </p:spPr>
        <p:txBody>
          <a:bodyPr anchor="ctr" anchorCtr="1"/>
          <a:lstStyle>
            <a:lvl1pPr defTabSz="474663" eaLnBrk="0" hangingPunct="0">
              <a:defRPr kumimoji="1" sz="3600">
                <a:solidFill>
                  <a:schemeClr val="bg1"/>
                </a:solidFill>
                <a:latin typeface="Times New Roman" panose="02020603050405020304" pitchFamily="18" charset="0"/>
                <a:ea typeface="新細明體" panose="02020500000000000000" pitchFamily="18" charset="-120"/>
              </a:defRPr>
            </a:lvl1pPr>
            <a:lvl2pPr defTabSz="474663" eaLnBrk="0" hangingPunct="0">
              <a:defRPr kumimoji="1" sz="3600">
                <a:solidFill>
                  <a:schemeClr val="bg1"/>
                </a:solidFill>
                <a:latin typeface="Times New Roman" panose="02020603050405020304" pitchFamily="18" charset="0"/>
                <a:ea typeface="新細明體" panose="02020500000000000000" pitchFamily="18" charset="-120"/>
              </a:defRPr>
            </a:lvl2pPr>
            <a:lvl3pPr defTabSz="474663" eaLnBrk="0" hangingPunct="0">
              <a:defRPr kumimoji="1" sz="3600">
                <a:solidFill>
                  <a:schemeClr val="bg1"/>
                </a:solidFill>
                <a:latin typeface="Times New Roman" panose="02020603050405020304" pitchFamily="18" charset="0"/>
                <a:ea typeface="新細明體" panose="02020500000000000000" pitchFamily="18" charset="-120"/>
              </a:defRPr>
            </a:lvl3pPr>
            <a:lvl4pPr defTabSz="474663" eaLnBrk="0" hangingPunct="0">
              <a:defRPr kumimoji="1" sz="3600">
                <a:solidFill>
                  <a:schemeClr val="bg1"/>
                </a:solidFill>
                <a:latin typeface="Times New Roman" panose="02020603050405020304" pitchFamily="18" charset="0"/>
                <a:ea typeface="新細明體" panose="02020500000000000000" pitchFamily="18" charset="-120"/>
              </a:defRPr>
            </a:lvl4pPr>
            <a:lvl5pPr defTabSz="474663" eaLnBrk="0" hangingPunct="0">
              <a:defRPr kumimoji="1" sz="3600">
                <a:solidFill>
                  <a:schemeClr val="bg1"/>
                </a:solidFill>
                <a:latin typeface="Times New Roman" panose="02020603050405020304" pitchFamily="18" charset="0"/>
                <a:ea typeface="新細明體" panose="02020500000000000000" pitchFamily="18" charset="-120"/>
              </a:defRPr>
            </a:lvl5pPr>
            <a:lvl6pPr marL="2514600" indent="-228600" defTabSz="474663" eaLnBrk="0" fontAlgn="base" hangingPunct="0">
              <a:spcBef>
                <a:spcPct val="0"/>
              </a:spcBef>
              <a:spcAft>
                <a:spcPct val="0"/>
              </a:spcAft>
              <a:defRPr kumimoji="1" sz="3600">
                <a:solidFill>
                  <a:schemeClr val="bg1"/>
                </a:solidFill>
                <a:latin typeface="Times New Roman" panose="02020603050405020304" pitchFamily="18" charset="0"/>
                <a:ea typeface="新細明體" panose="02020500000000000000" pitchFamily="18" charset="-120"/>
              </a:defRPr>
            </a:lvl6pPr>
            <a:lvl7pPr marL="2971800" indent="-228600" defTabSz="474663" eaLnBrk="0" fontAlgn="base" hangingPunct="0">
              <a:spcBef>
                <a:spcPct val="0"/>
              </a:spcBef>
              <a:spcAft>
                <a:spcPct val="0"/>
              </a:spcAft>
              <a:defRPr kumimoji="1" sz="3600">
                <a:solidFill>
                  <a:schemeClr val="bg1"/>
                </a:solidFill>
                <a:latin typeface="Times New Roman" panose="02020603050405020304" pitchFamily="18" charset="0"/>
                <a:ea typeface="新細明體" panose="02020500000000000000" pitchFamily="18" charset="-120"/>
              </a:defRPr>
            </a:lvl7pPr>
            <a:lvl8pPr marL="3429000" indent="-228600" defTabSz="474663" eaLnBrk="0" fontAlgn="base" hangingPunct="0">
              <a:spcBef>
                <a:spcPct val="0"/>
              </a:spcBef>
              <a:spcAft>
                <a:spcPct val="0"/>
              </a:spcAft>
              <a:defRPr kumimoji="1" sz="3600">
                <a:solidFill>
                  <a:schemeClr val="bg1"/>
                </a:solidFill>
                <a:latin typeface="Times New Roman" panose="02020603050405020304" pitchFamily="18" charset="0"/>
                <a:ea typeface="新細明體" panose="02020500000000000000" pitchFamily="18" charset="-120"/>
              </a:defRPr>
            </a:lvl8pPr>
            <a:lvl9pPr marL="3886200" indent="-228600" defTabSz="474663" eaLnBrk="0" fontAlgn="base" hangingPunct="0">
              <a:spcBef>
                <a:spcPct val="0"/>
              </a:spcBef>
              <a:spcAft>
                <a:spcPct val="0"/>
              </a:spcAft>
              <a:defRPr kumimoji="1" sz="3600">
                <a:solidFill>
                  <a:schemeClr val="bg1"/>
                </a:solidFill>
                <a:latin typeface="Times New Roman" panose="02020603050405020304" pitchFamily="18" charset="0"/>
                <a:ea typeface="新細明體" panose="02020500000000000000" pitchFamily="18" charset="-120"/>
              </a:defRPr>
            </a:lvl9pPr>
          </a:lstStyle>
          <a:p>
            <a:pPr eaLnBrk="1" hangingPunct="1">
              <a:lnSpc>
                <a:spcPts val="2400"/>
              </a:lnSpc>
              <a:buClr>
                <a:srgbClr val="000000"/>
              </a:buClr>
              <a:buSzPct val="100000"/>
            </a:pPr>
            <a:r>
              <a:rPr kumimoji="0" lang="zh-TW" altLang="en-US" sz="1846" b="1" dirty="0" smtClean="0">
                <a:solidFill>
                  <a:srgbClr val="FF0000"/>
                </a:solidFill>
                <a:latin typeface="Arial" panose="020B0604020202020204" pitchFamily="34" charset="0"/>
                <a:ea typeface="標楷體" panose="03000509000000000000" pitchFamily="65" charset="-120"/>
              </a:rPr>
              <a:t> </a:t>
            </a:r>
            <a:r>
              <a:rPr kumimoji="0" lang="zh-TW" altLang="en-US" sz="1846" b="1" dirty="0" smtClean="0">
                <a:solidFill>
                  <a:srgbClr val="FF0000"/>
                </a:solidFill>
                <a:latin typeface="微軟正黑體" pitchFamily="34" charset="-120"/>
                <a:ea typeface="微軟正黑體" pitchFamily="34" charset="-120"/>
              </a:rPr>
              <a:t>磷酸銨鎂沉澱法</a:t>
            </a:r>
            <a:endParaRPr kumimoji="0" lang="en-US" altLang="zh-TW" sz="1846" b="1" dirty="0" smtClean="0">
              <a:solidFill>
                <a:srgbClr val="FF0000"/>
              </a:solidFill>
              <a:latin typeface="微軟正黑體" pitchFamily="34" charset="-120"/>
              <a:ea typeface="微軟正黑體" pitchFamily="34" charset="-120"/>
            </a:endParaRPr>
          </a:p>
          <a:p>
            <a:pPr eaLnBrk="1" hangingPunct="1">
              <a:lnSpc>
                <a:spcPts val="2400"/>
              </a:lnSpc>
              <a:buClr>
                <a:srgbClr val="000000"/>
              </a:buClr>
              <a:buSzPct val="100000"/>
            </a:pPr>
            <a:r>
              <a:rPr kumimoji="0" lang="en-US" altLang="zh-TW" sz="1846" b="1" dirty="0" smtClean="0">
                <a:solidFill>
                  <a:srgbClr val="0070C0"/>
                </a:solidFill>
                <a:latin typeface="微軟正黑體" pitchFamily="34" charset="-120"/>
                <a:ea typeface="微軟正黑體" pitchFamily="34" charset="-120"/>
              </a:rPr>
              <a:t>-</a:t>
            </a:r>
            <a:r>
              <a:rPr kumimoji="0" lang="zh-TW" altLang="en-US" sz="1600" b="1" dirty="0" smtClean="0">
                <a:solidFill>
                  <a:srgbClr val="0000FF"/>
                </a:solidFill>
                <a:latin typeface="微軟正黑體" pitchFamily="34" charset="-120"/>
                <a:ea typeface="微軟正黑體" pitchFamily="34" charset="-120"/>
              </a:rPr>
              <a:t>技術簡單，效率高</a:t>
            </a:r>
            <a:endParaRPr kumimoji="0" lang="en-US" altLang="zh-TW" sz="1600" b="1" dirty="0" smtClean="0">
              <a:solidFill>
                <a:srgbClr val="0000FF"/>
              </a:solidFill>
              <a:latin typeface="微軟正黑體" pitchFamily="34" charset="-120"/>
              <a:ea typeface="微軟正黑體" pitchFamily="34" charset="-120"/>
            </a:endParaRPr>
          </a:p>
          <a:p>
            <a:pPr eaLnBrk="1" hangingPunct="1">
              <a:lnSpc>
                <a:spcPts val="2400"/>
              </a:lnSpc>
              <a:buClr>
                <a:srgbClr val="000000"/>
              </a:buClr>
              <a:buSzPct val="100000"/>
            </a:pPr>
            <a:r>
              <a:rPr kumimoji="0" lang="en-US" altLang="zh-TW" sz="1600" b="1" dirty="0" smtClean="0">
                <a:solidFill>
                  <a:srgbClr val="0000FF"/>
                </a:solidFill>
                <a:latin typeface="微軟正黑體" pitchFamily="34" charset="-120"/>
                <a:ea typeface="微軟正黑體" pitchFamily="34" charset="-120"/>
              </a:rPr>
              <a:t>-</a:t>
            </a:r>
            <a:r>
              <a:rPr lang="zh-TW" altLang="zh-TW" sz="1600" b="1" dirty="0" smtClean="0">
                <a:solidFill>
                  <a:srgbClr val="0000FF"/>
                </a:solidFill>
                <a:latin typeface="微軟正黑體" pitchFamily="34" charset="-120"/>
                <a:ea typeface="微軟正黑體" pitchFamily="34" charset="-120"/>
              </a:rPr>
              <a:t>廢水中的氨氮殘留濃度，藥劑的投加量、沉澱物的出路及藥劑投加</a:t>
            </a:r>
            <a:r>
              <a:rPr lang="zh-TW" altLang="en-US" sz="1600" b="1" dirty="0" smtClean="0">
                <a:solidFill>
                  <a:srgbClr val="0000FF"/>
                </a:solidFill>
                <a:latin typeface="微軟正黑體" pitchFamily="34" charset="-120"/>
                <a:ea typeface="微軟正黑體" pitchFamily="34" charset="-120"/>
              </a:rPr>
              <a:t>所</a:t>
            </a:r>
            <a:r>
              <a:rPr lang="zh-TW" altLang="zh-TW" sz="1600" b="1" dirty="0" smtClean="0">
                <a:solidFill>
                  <a:srgbClr val="0000FF"/>
                </a:solidFill>
                <a:latin typeface="微軟正黑體" pitchFamily="34" charset="-120"/>
                <a:ea typeface="微軟正黑體" pitchFamily="34" charset="-120"/>
              </a:rPr>
              <a:t>引</a:t>
            </a:r>
            <a:r>
              <a:rPr lang="zh-TW" altLang="en-US" sz="1600" b="1" dirty="0" smtClean="0">
                <a:solidFill>
                  <a:srgbClr val="0000FF"/>
                </a:solidFill>
                <a:latin typeface="微軟正黑體" pitchFamily="34" charset="-120"/>
                <a:ea typeface="微軟正黑體" pitchFamily="34" charset="-120"/>
              </a:rPr>
              <a:t>入</a:t>
            </a:r>
            <a:r>
              <a:rPr lang="zh-TW" altLang="zh-TW" sz="1600" b="1" dirty="0" smtClean="0">
                <a:solidFill>
                  <a:srgbClr val="0000FF"/>
                </a:solidFill>
                <a:latin typeface="微軟正黑體" pitchFamily="34" charset="-120"/>
                <a:ea typeface="微軟正黑體" pitchFamily="34" charset="-120"/>
              </a:rPr>
              <a:t>的氯離子及磷造成的污染是需要注意的問題</a:t>
            </a:r>
            <a:endParaRPr kumimoji="0" lang="en-US" altLang="zh-TW" sz="1600" b="1" dirty="0" smtClean="0">
              <a:solidFill>
                <a:srgbClr val="0000FF"/>
              </a:solidFill>
              <a:latin typeface="微軟正黑體" pitchFamily="34" charset="-120"/>
              <a:ea typeface="微軟正黑體" pitchFamily="34" charset="-120"/>
            </a:endParaRPr>
          </a:p>
          <a:p>
            <a:pPr eaLnBrk="1" hangingPunct="1">
              <a:lnSpc>
                <a:spcPts val="2400"/>
              </a:lnSpc>
              <a:buClr>
                <a:srgbClr val="000000"/>
              </a:buClr>
              <a:buSzPct val="100000"/>
            </a:pPr>
            <a:r>
              <a:rPr kumimoji="0" lang="zh-TW" altLang="en-US" sz="1846" b="1" dirty="0" smtClean="0">
                <a:solidFill>
                  <a:srgbClr val="FF0000"/>
                </a:solidFill>
                <a:latin typeface="微軟正黑體" pitchFamily="34" charset="-120"/>
                <a:ea typeface="微軟正黑體" pitchFamily="34" charset="-120"/>
              </a:rPr>
              <a:t> </a:t>
            </a:r>
            <a:endParaRPr kumimoji="0" lang="en-US" altLang="zh-TW" sz="1846" b="1" dirty="0">
              <a:solidFill>
                <a:srgbClr val="FF0000"/>
              </a:solidFill>
              <a:latin typeface="微軟正黑體" pitchFamily="34" charset="-120"/>
              <a:ea typeface="微軟正黑體" pitchFamily="34" charset="-120"/>
            </a:endParaRPr>
          </a:p>
          <a:p>
            <a:pPr eaLnBrk="1" hangingPunct="1">
              <a:lnSpc>
                <a:spcPts val="2400"/>
              </a:lnSpc>
              <a:buClr>
                <a:srgbClr val="000000"/>
              </a:buClr>
              <a:buSzPct val="100000"/>
            </a:pPr>
            <a:r>
              <a:rPr kumimoji="0" lang="zh-TW" altLang="en-US" sz="1846" b="1" dirty="0" smtClean="0">
                <a:solidFill>
                  <a:srgbClr val="FF0000"/>
                </a:solidFill>
                <a:latin typeface="微軟正黑體" pitchFamily="34" charset="-120"/>
                <a:ea typeface="微軟正黑體" pitchFamily="34" charset="-120"/>
              </a:rPr>
              <a:t>汽</a:t>
            </a:r>
            <a:r>
              <a:rPr kumimoji="0" lang="zh-TW" altLang="en-US" sz="1846" b="1" dirty="0">
                <a:solidFill>
                  <a:srgbClr val="FF0000"/>
                </a:solidFill>
                <a:latin typeface="微軟正黑體" pitchFamily="34" charset="-120"/>
                <a:ea typeface="微軟正黑體" pitchFamily="34" charset="-120"/>
              </a:rPr>
              <a:t>提回收</a:t>
            </a:r>
            <a:endParaRPr kumimoji="0" lang="en-US" altLang="zh-TW" sz="1846" b="1" dirty="0">
              <a:solidFill>
                <a:srgbClr val="FF0000"/>
              </a:solidFill>
              <a:latin typeface="微軟正黑體" pitchFamily="34" charset="-120"/>
              <a:ea typeface="微軟正黑體" pitchFamily="34" charset="-120"/>
            </a:endParaRPr>
          </a:p>
          <a:p>
            <a:pPr eaLnBrk="1" hangingPunct="1">
              <a:lnSpc>
                <a:spcPts val="2400"/>
              </a:lnSpc>
              <a:buClr>
                <a:srgbClr val="000000"/>
              </a:buClr>
              <a:buSzPct val="100000"/>
            </a:pPr>
            <a:r>
              <a:rPr kumimoji="0" lang="en-US" altLang="zh-TW" sz="1846" b="1" dirty="0">
                <a:solidFill>
                  <a:schemeClr val="tx1"/>
                </a:solidFill>
                <a:latin typeface="微軟正黑體" pitchFamily="34" charset="-120"/>
                <a:ea typeface="微軟正黑體" pitchFamily="34" charset="-120"/>
              </a:rPr>
              <a:t>-</a:t>
            </a:r>
            <a:r>
              <a:rPr kumimoji="0" lang="zh-TW" altLang="en-US" sz="1600" b="1" dirty="0">
                <a:solidFill>
                  <a:srgbClr val="0000FF"/>
                </a:solidFill>
                <a:latin typeface="微軟正黑體" pitchFamily="34" charset="-120"/>
                <a:ea typeface="微軟正黑體" pitchFamily="34" charset="-120"/>
              </a:rPr>
              <a:t>使用蒸汽，效率高，直接回收氨水</a:t>
            </a:r>
            <a:endParaRPr kumimoji="0" lang="en-US" altLang="zh-TW" sz="1600" b="1" dirty="0">
              <a:solidFill>
                <a:srgbClr val="0000FF"/>
              </a:solidFill>
              <a:latin typeface="微軟正黑體" pitchFamily="34" charset="-120"/>
              <a:ea typeface="微軟正黑體" pitchFamily="34" charset="-120"/>
            </a:endParaRPr>
          </a:p>
          <a:p>
            <a:pPr eaLnBrk="1" hangingPunct="1">
              <a:lnSpc>
                <a:spcPts val="2400"/>
              </a:lnSpc>
              <a:buClr>
                <a:srgbClr val="000000"/>
              </a:buClr>
              <a:buSzPct val="100000"/>
            </a:pPr>
            <a:r>
              <a:rPr kumimoji="0" lang="en-US" altLang="zh-TW" sz="1600" b="1" dirty="0">
                <a:solidFill>
                  <a:srgbClr val="0000FF"/>
                </a:solidFill>
                <a:latin typeface="微軟正黑體" pitchFamily="34" charset="-120"/>
                <a:ea typeface="微軟正黑體" pitchFamily="34" charset="-120"/>
              </a:rPr>
              <a:t>-</a:t>
            </a:r>
            <a:r>
              <a:rPr kumimoji="0" lang="zh-TW" altLang="en-US" sz="1600" b="1" dirty="0">
                <a:solidFill>
                  <a:srgbClr val="0000FF"/>
                </a:solidFill>
                <a:latin typeface="微軟正黑體" pitchFamily="34" charset="-120"/>
                <a:ea typeface="微軟正黑體" pitchFamily="34" charset="-120"/>
              </a:rPr>
              <a:t>需加強前處理與節能</a:t>
            </a:r>
          </a:p>
        </p:txBody>
      </p:sp>
      <p:sp>
        <p:nvSpPr>
          <p:cNvPr id="20" name="矩形 19">
            <a:extLst>
              <a:ext uri="{FF2B5EF4-FFF2-40B4-BE49-F238E27FC236}">
                <a16:creationId xmlns="" xmlns:a16="http://schemas.microsoft.com/office/drawing/2014/main" id="{BE4988CA-606C-480D-BAC5-73FC0FE8E66E}"/>
              </a:ext>
            </a:extLst>
          </p:cNvPr>
          <p:cNvSpPr/>
          <p:nvPr/>
        </p:nvSpPr>
        <p:spPr bwMode="auto">
          <a:xfrm>
            <a:off x="4500940" y="3496397"/>
            <a:ext cx="1847554" cy="2055606"/>
          </a:xfrm>
          <a:prstGeom prst="rect">
            <a:avLst/>
          </a:prstGeom>
          <a:solidFill>
            <a:srgbClr val="99FF99"/>
          </a:solidFill>
          <a:ln w="9525" cap="flat" cmpd="sng" algn="ctr">
            <a:solidFill>
              <a:schemeClr val="tx1"/>
            </a:solidFill>
            <a:prstDash val="solid"/>
            <a:round/>
            <a:headEnd type="none" w="med" len="med"/>
            <a:tailEnd type="none" w="med" len="med"/>
          </a:ln>
          <a:effectLst/>
          <a:extLst/>
        </p:spPr>
        <p:txBody>
          <a:bodyPr/>
          <a:lstStyle/>
          <a:p>
            <a:pPr defTabSz="439312">
              <a:buClr>
                <a:srgbClr val="000000"/>
              </a:buClr>
              <a:buSzPct val="100000"/>
              <a:defRPr/>
            </a:pPr>
            <a:endParaRPr lang="zh-TW" altLang="en-US" sz="1846">
              <a:solidFill>
                <a:schemeClr val="tx1"/>
              </a:solidFill>
              <a:latin typeface="+mj-lt"/>
              <a:ea typeface="+mn-ea"/>
            </a:endParaRPr>
          </a:p>
        </p:txBody>
      </p:sp>
      <p:sp>
        <p:nvSpPr>
          <p:cNvPr id="21" name="文字方塊 20">
            <a:extLst>
              <a:ext uri="{FF2B5EF4-FFF2-40B4-BE49-F238E27FC236}">
                <a16:creationId xmlns="" xmlns:a16="http://schemas.microsoft.com/office/drawing/2014/main" id="{ED10E3C1-B404-47DA-9D4A-9E140AFA5DC6}"/>
              </a:ext>
            </a:extLst>
          </p:cNvPr>
          <p:cNvSpPr txBox="1"/>
          <p:nvPr/>
        </p:nvSpPr>
        <p:spPr>
          <a:xfrm>
            <a:off x="2699792" y="3501008"/>
            <a:ext cx="1800201" cy="1988750"/>
          </a:xfrm>
          <a:prstGeom prst="rect">
            <a:avLst/>
          </a:prstGeom>
          <a:noFill/>
        </p:spPr>
        <p:txBody>
          <a:bodyPr wrap="square">
            <a:spAutoFit/>
          </a:bodyPr>
          <a:lstStyle/>
          <a:p>
            <a:pPr>
              <a:lnSpc>
                <a:spcPts val="2500"/>
              </a:lnSpc>
              <a:defRPr/>
            </a:pPr>
            <a:r>
              <a:rPr lang="en-US" altLang="zh-TW" b="1" dirty="0">
                <a:solidFill>
                  <a:srgbClr val="FF0000"/>
                </a:solidFill>
                <a:latin typeface="微軟正黑體" pitchFamily="34" charset="-120"/>
                <a:ea typeface="微軟正黑體" pitchFamily="34" charset="-120"/>
                <a:cs typeface="Times New Roman" pitchFamily="18" charset="0"/>
              </a:rPr>
              <a:t>COAC</a:t>
            </a:r>
            <a:r>
              <a:rPr lang="zh-TW" altLang="en-US" b="1" dirty="0">
                <a:solidFill>
                  <a:srgbClr val="FF0000"/>
                </a:solidFill>
                <a:latin typeface="微軟正黑體" pitchFamily="34" charset="-120"/>
                <a:ea typeface="微軟正黑體" pitchFamily="34" charset="-120"/>
                <a:cs typeface="Times New Roman" pitchFamily="18" charset="0"/>
              </a:rPr>
              <a:t>觸媒</a:t>
            </a:r>
            <a:r>
              <a:rPr lang="zh-TW" altLang="en-US" b="1" dirty="0" smtClean="0">
                <a:solidFill>
                  <a:srgbClr val="FF0000"/>
                </a:solidFill>
                <a:latin typeface="微軟正黑體" pitchFamily="34" charset="-120"/>
                <a:ea typeface="微軟正黑體" pitchFamily="34" charset="-120"/>
                <a:cs typeface="Times New Roman" pitchFamily="18" charset="0"/>
              </a:rPr>
              <a:t>處理</a:t>
            </a:r>
            <a:endParaRPr lang="en-US" altLang="zh-TW" b="1" dirty="0">
              <a:solidFill>
                <a:srgbClr val="FF0000"/>
              </a:solidFill>
              <a:latin typeface="微軟正黑體" pitchFamily="34" charset="-120"/>
              <a:ea typeface="微軟正黑體" pitchFamily="34" charset="-120"/>
              <a:cs typeface="Times New Roman" pitchFamily="18" charset="0"/>
            </a:endParaRPr>
          </a:p>
          <a:p>
            <a:pPr>
              <a:lnSpc>
                <a:spcPts val="2500"/>
              </a:lnSpc>
              <a:defRPr/>
            </a:pPr>
            <a:r>
              <a:rPr lang="en-US" altLang="zh-TW" b="1" dirty="0" smtClean="0">
                <a:solidFill>
                  <a:srgbClr val="0000FF"/>
                </a:solidFill>
                <a:latin typeface="微軟正黑體" pitchFamily="34" charset="-120"/>
                <a:ea typeface="微軟正黑體" pitchFamily="34" charset="-120"/>
                <a:cs typeface="Times New Roman" pitchFamily="18" charset="0"/>
              </a:rPr>
              <a:t>-</a:t>
            </a:r>
            <a:r>
              <a:rPr lang="zh-TW" altLang="en-US" b="1" dirty="0">
                <a:solidFill>
                  <a:srgbClr val="0000FF"/>
                </a:solidFill>
                <a:latin typeface="微軟正黑體" pitchFamily="34" charset="-120"/>
                <a:ea typeface="微軟正黑體" pitchFamily="34" charset="-120"/>
                <a:cs typeface="Times New Roman" pitchFamily="18" charset="0"/>
              </a:rPr>
              <a:t>可搭配曝氣吹除，氣相和液相均可採用觸媒，目前在</a:t>
            </a:r>
            <a:r>
              <a:rPr lang="en-US" altLang="zh-TW" b="1" dirty="0">
                <a:solidFill>
                  <a:srgbClr val="0000FF"/>
                </a:solidFill>
                <a:latin typeface="微軟正黑體" pitchFamily="34" charset="-120"/>
                <a:ea typeface="微軟正黑體" pitchFamily="34" charset="-120"/>
                <a:cs typeface="Times New Roman" pitchFamily="18" charset="0"/>
              </a:rPr>
              <a:t>pilot</a:t>
            </a:r>
            <a:r>
              <a:rPr lang="zh-TW" altLang="en-US" b="1" dirty="0">
                <a:solidFill>
                  <a:srgbClr val="0000FF"/>
                </a:solidFill>
                <a:latin typeface="微軟正黑體" pitchFamily="34" charset="-120"/>
                <a:ea typeface="微軟正黑體" pitchFamily="34" charset="-120"/>
                <a:cs typeface="Times New Roman" pitchFamily="18" charset="0"/>
              </a:rPr>
              <a:t>階段</a:t>
            </a:r>
          </a:p>
        </p:txBody>
      </p:sp>
      <p:sp>
        <p:nvSpPr>
          <p:cNvPr id="22" name="文字方塊 21">
            <a:extLst>
              <a:ext uri="{FF2B5EF4-FFF2-40B4-BE49-F238E27FC236}">
                <a16:creationId xmlns="" xmlns:a16="http://schemas.microsoft.com/office/drawing/2014/main" id="{7C121AD2-85DF-41FB-AB32-D414F615423A}"/>
              </a:ext>
            </a:extLst>
          </p:cNvPr>
          <p:cNvSpPr txBox="1"/>
          <p:nvPr/>
        </p:nvSpPr>
        <p:spPr>
          <a:xfrm>
            <a:off x="4644008" y="3645024"/>
            <a:ext cx="1646828" cy="1669496"/>
          </a:xfrm>
          <a:prstGeom prst="rect">
            <a:avLst/>
          </a:prstGeom>
          <a:noFill/>
        </p:spPr>
        <p:txBody>
          <a:bodyPr>
            <a:spAutoFit/>
          </a:bodyPr>
          <a:lstStyle/>
          <a:p>
            <a:pPr>
              <a:lnSpc>
                <a:spcPts val="2500"/>
              </a:lnSpc>
              <a:defRPr/>
            </a:pPr>
            <a:r>
              <a:rPr lang="zh-TW" altLang="en-US" sz="1846" b="1" dirty="0">
                <a:solidFill>
                  <a:srgbClr val="FF0000"/>
                </a:solidFill>
                <a:latin typeface="微軟正黑體" pitchFamily="34" charset="-120"/>
                <a:ea typeface="微軟正黑體" pitchFamily="34" charset="-120"/>
              </a:rPr>
              <a:t>氨氣脫氣膜</a:t>
            </a:r>
            <a:endParaRPr lang="en-US" altLang="zh-TW" sz="1846" b="1" dirty="0">
              <a:solidFill>
                <a:srgbClr val="FF0000"/>
              </a:solidFill>
              <a:latin typeface="微軟正黑體" pitchFamily="34" charset="-120"/>
              <a:ea typeface="微軟正黑體" pitchFamily="34" charset="-120"/>
            </a:endParaRPr>
          </a:p>
          <a:p>
            <a:pPr>
              <a:lnSpc>
                <a:spcPts val="2500"/>
              </a:lnSpc>
              <a:defRPr/>
            </a:pPr>
            <a:r>
              <a:rPr lang="en-US" altLang="zh-TW" sz="1846" b="1" dirty="0">
                <a:solidFill>
                  <a:schemeClr val="tx1"/>
                </a:solidFill>
                <a:latin typeface="微軟正黑體" pitchFamily="34" charset="-120"/>
                <a:ea typeface="微軟正黑體" pitchFamily="34" charset="-120"/>
              </a:rPr>
              <a:t>-</a:t>
            </a:r>
            <a:r>
              <a:rPr lang="zh-TW" altLang="en-US" sz="1846" b="1" dirty="0">
                <a:solidFill>
                  <a:srgbClr val="0000FF"/>
                </a:solidFill>
                <a:latin typeface="微軟正黑體" pitchFamily="34" charset="-120"/>
                <a:ea typeface="微軟正黑體" pitchFamily="34" charset="-120"/>
              </a:rPr>
              <a:t>佔地面積小</a:t>
            </a:r>
            <a:endParaRPr lang="en-US" altLang="zh-TW" sz="1846" b="1" dirty="0">
              <a:solidFill>
                <a:srgbClr val="0000FF"/>
              </a:solidFill>
              <a:latin typeface="微軟正黑體" pitchFamily="34" charset="-120"/>
              <a:ea typeface="微軟正黑體" pitchFamily="34" charset="-120"/>
            </a:endParaRPr>
          </a:p>
          <a:p>
            <a:pPr>
              <a:lnSpc>
                <a:spcPts val="2500"/>
              </a:lnSpc>
              <a:defRPr/>
            </a:pPr>
            <a:r>
              <a:rPr lang="en-US" altLang="zh-TW" sz="1846" b="1" dirty="0">
                <a:solidFill>
                  <a:srgbClr val="0000FF"/>
                </a:solidFill>
                <a:latin typeface="微軟正黑體" pitchFamily="34" charset="-120"/>
                <a:ea typeface="微軟正黑體" pitchFamily="34" charset="-120"/>
              </a:rPr>
              <a:t>-</a:t>
            </a:r>
            <a:r>
              <a:rPr lang="zh-TW" altLang="en-US" sz="1846" b="1" dirty="0">
                <a:solidFill>
                  <a:srgbClr val="0000FF"/>
                </a:solidFill>
                <a:latin typeface="微軟正黑體" pitchFamily="34" charset="-120"/>
                <a:ea typeface="微軟正黑體" pitchFamily="34" charset="-120"/>
              </a:rPr>
              <a:t>需提升通量及控制薄膜積垢</a:t>
            </a:r>
          </a:p>
        </p:txBody>
      </p:sp>
      <p:sp>
        <p:nvSpPr>
          <p:cNvPr id="27" name="文字方塊 26">
            <a:extLst>
              <a:ext uri="{FF2B5EF4-FFF2-40B4-BE49-F238E27FC236}">
                <a16:creationId xmlns="" xmlns:a16="http://schemas.microsoft.com/office/drawing/2014/main" id="{A80F9A16-0289-45AF-BDEB-003024ED829A}"/>
              </a:ext>
            </a:extLst>
          </p:cNvPr>
          <p:cNvSpPr txBox="1"/>
          <p:nvPr/>
        </p:nvSpPr>
        <p:spPr>
          <a:xfrm>
            <a:off x="827584" y="3717032"/>
            <a:ext cx="1834121" cy="1445076"/>
          </a:xfrm>
          <a:prstGeom prst="rect">
            <a:avLst/>
          </a:prstGeom>
          <a:noFill/>
        </p:spPr>
        <p:txBody>
          <a:bodyPr wrap="square">
            <a:spAutoFit/>
          </a:bodyPr>
          <a:lstStyle/>
          <a:p>
            <a:pPr>
              <a:lnSpc>
                <a:spcPts val="2700"/>
              </a:lnSpc>
              <a:defRPr/>
            </a:pPr>
            <a:r>
              <a:rPr lang="zh-TW" altLang="en-US" sz="1846" dirty="0" smtClean="0">
                <a:solidFill>
                  <a:srgbClr val="0000FF"/>
                </a:solidFill>
                <a:latin typeface="標楷體" pitchFamily="65" charset="-120"/>
                <a:ea typeface="標楷體" pitchFamily="65" charset="-120"/>
              </a:rPr>
              <a:t>    </a:t>
            </a:r>
            <a:r>
              <a:rPr lang="zh-TW" altLang="en-US" sz="1846" b="1" dirty="0" smtClean="0">
                <a:solidFill>
                  <a:srgbClr val="FF0000"/>
                </a:solidFill>
                <a:latin typeface="微軟正黑體" pitchFamily="34" charset="-120"/>
                <a:ea typeface="微軟正黑體" pitchFamily="34" charset="-120"/>
              </a:rPr>
              <a:t>新</a:t>
            </a:r>
            <a:r>
              <a:rPr lang="zh-TW" altLang="en-US" sz="1846" b="1" dirty="0">
                <a:solidFill>
                  <a:srgbClr val="FF0000"/>
                </a:solidFill>
                <a:latin typeface="微軟正黑體" pitchFamily="34" charset="-120"/>
                <a:ea typeface="微軟正黑體" pitchFamily="34" charset="-120"/>
              </a:rPr>
              <a:t>氧水</a:t>
            </a:r>
            <a:endParaRPr lang="en-US" altLang="zh-TW" sz="1846" b="1" dirty="0">
              <a:solidFill>
                <a:srgbClr val="FF0000"/>
              </a:solidFill>
              <a:latin typeface="微軟正黑體" pitchFamily="34" charset="-120"/>
              <a:ea typeface="微軟正黑體" pitchFamily="34" charset="-120"/>
            </a:endParaRPr>
          </a:p>
          <a:p>
            <a:pPr>
              <a:lnSpc>
                <a:spcPts val="2700"/>
              </a:lnSpc>
              <a:defRPr/>
            </a:pPr>
            <a:r>
              <a:rPr lang="en-US" altLang="zh-TW" sz="1846" b="1" dirty="0" smtClean="0">
                <a:solidFill>
                  <a:srgbClr val="0000FF"/>
                </a:solidFill>
                <a:latin typeface="微軟正黑體" pitchFamily="34" charset="-120"/>
                <a:ea typeface="微軟正黑體" pitchFamily="34" charset="-120"/>
              </a:rPr>
              <a:t> -</a:t>
            </a:r>
            <a:r>
              <a:rPr lang="zh-TW" altLang="en-US" sz="1846" b="1" dirty="0">
                <a:solidFill>
                  <a:srgbClr val="0000FF"/>
                </a:solidFill>
                <a:latin typeface="微軟正黑體" pitchFamily="34" charset="-120"/>
                <a:ea typeface="微軟正黑體" pitchFamily="34" charset="-120"/>
              </a:rPr>
              <a:t>佔地面積小</a:t>
            </a:r>
            <a:endParaRPr lang="en-US" altLang="zh-TW" sz="1846" b="1" dirty="0">
              <a:solidFill>
                <a:srgbClr val="0000FF"/>
              </a:solidFill>
              <a:latin typeface="微軟正黑體" pitchFamily="34" charset="-120"/>
              <a:ea typeface="微軟正黑體" pitchFamily="34" charset="-120"/>
            </a:endParaRPr>
          </a:p>
          <a:p>
            <a:pPr>
              <a:lnSpc>
                <a:spcPts val="2700"/>
              </a:lnSpc>
              <a:defRPr/>
            </a:pPr>
            <a:r>
              <a:rPr lang="en-US" altLang="zh-TW" sz="1846" b="1" dirty="0" smtClean="0">
                <a:solidFill>
                  <a:srgbClr val="0000FF"/>
                </a:solidFill>
                <a:latin typeface="微軟正黑體" pitchFamily="34" charset="-120"/>
                <a:ea typeface="微軟正黑體" pitchFamily="34" charset="-120"/>
              </a:rPr>
              <a:t> -</a:t>
            </a:r>
            <a:r>
              <a:rPr lang="zh-TW" altLang="en-US" sz="1846" b="1" dirty="0">
                <a:solidFill>
                  <a:srgbClr val="0000FF"/>
                </a:solidFill>
                <a:latin typeface="微軟正黑體" pitchFamily="34" charset="-120"/>
                <a:ea typeface="微軟正黑體" pitchFamily="34" charset="-120"/>
              </a:rPr>
              <a:t>操作成本稍</a:t>
            </a:r>
            <a:r>
              <a:rPr lang="zh-TW" altLang="en-US" sz="1846" b="1" dirty="0" smtClean="0">
                <a:solidFill>
                  <a:srgbClr val="0000FF"/>
                </a:solidFill>
                <a:latin typeface="微軟正黑體" pitchFamily="34" charset="-120"/>
                <a:ea typeface="微軟正黑體" pitchFamily="34" charset="-120"/>
              </a:rPr>
              <a:t>高</a:t>
            </a:r>
            <a:endParaRPr lang="en-US" altLang="zh-TW" sz="1846" b="1" dirty="0" smtClean="0">
              <a:solidFill>
                <a:srgbClr val="0000FF"/>
              </a:solidFill>
              <a:latin typeface="微軟正黑體" pitchFamily="34" charset="-120"/>
              <a:ea typeface="微軟正黑體" pitchFamily="34" charset="-120"/>
            </a:endParaRPr>
          </a:p>
          <a:p>
            <a:pPr>
              <a:lnSpc>
                <a:spcPts val="2700"/>
              </a:lnSpc>
              <a:defRPr/>
            </a:pPr>
            <a:r>
              <a:rPr lang="en-US" altLang="zh-TW" sz="1846" b="1" dirty="0" smtClean="0">
                <a:solidFill>
                  <a:srgbClr val="0000FF"/>
                </a:solidFill>
                <a:latin typeface="微軟正黑體" pitchFamily="34" charset="-120"/>
                <a:ea typeface="微軟正黑體" pitchFamily="34" charset="-120"/>
              </a:rPr>
              <a:t> </a:t>
            </a:r>
            <a:r>
              <a:rPr lang="zh-TW" altLang="en-US" sz="1846" b="1" dirty="0" smtClean="0">
                <a:solidFill>
                  <a:srgbClr val="0000FF"/>
                </a:solidFill>
                <a:latin typeface="微軟正黑體" pitchFamily="34" charset="-120"/>
                <a:ea typeface="微軟正黑體" pitchFamily="34" charset="-120"/>
              </a:rPr>
              <a:t> 但</a:t>
            </a:r>
            <a:r>
              <a:rPr lang="zh-TW" altLang="en-US" sz="1846" b="1" dirty="0">
                <a:solidFill>
                  <a:srgbClr val="0000FF"/>
                </a:solidFill>
                <a:latin typeface="微軟正黑體" pitchFamily="34" charset="-120"/>
                <a:ea typeface="微軟正黑體" pitchFamily="34" charset="-120"/>
              </a:rPr>
              <a:t>投資成本低</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13</a:t>
            </a:fld>
            <a:endParaRPr lang="zh-TW" altLang="en-US" dirty="0"/>
          </a:p>
        </p:txBody>
      </p:sp>
      <p:sp>
        <p:nvSpPr>
          <p:cNvPr id="5" name="Rectangle 3">
            <a:extLst>
              <a:ext uri="{FF2B5EF4-FFF2-40B4-BE49-F238E27FC236}">
                <a16:creationId xmlns="" xmlns:a16="http://schemas.microsoft.com/office/drawing/2014/main" id="{31280538-EF4C-4502-BE18-914FF9160B31}"/>
              </a:ext>
            </a:extLst>
          </p:cNvPr>
          <p:cNvSpPr txBox="1">
            <a:spLocks noChangeArrowheads="1"/>
          </p:cNvSpPr>
          <p:nvPr/>
        </p:nvSpPr>
        <p:spPr bwMode="auto">
          <a:xfrm>
            <a:off x="1187624" y="908720"/>
            <a:ext cx="8135938" cy="6120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ts val="5500"/>
              </a:lnSpc>
              <a:spcAft>
                <a:spcPts val="0"/>
              </a:spcAft>
              <a:buClr>
                <a:schemeClr val="hlink"/>
              </a:buClr>
              <a:buSzTx/>
              <a:buFont typeface="Wingdings" pitchFamily="2" charset="2"/>
              <a:buChar char="v"/>
              <a:tabLst/>
              <a:defRPr/>
            </a:pPr>
            <a:r>
              <a:rPr lang="zh-TW" altLang="en-US" sz="3200" b="1" kern="0" dirty="0" smtClean="0">
                <a:solidFill>
                  <a:srgbClr val="0000FF"/>
                </a:solidFill>
                <a:latin typeface="微軟正黑體" pitchFamily="34" charset="-120"/>
                <a:ea typeface="微軟正黑體" pitchFamily="34" charset="-120"/>
              </a:rPr>
              <a:t> </a:t>
            </a:r>
            <a:r>
              <a:rPr lang="zh-TW" altLang="en-US" sz="2800" b="1" kern="0" dirty="0" smtClean="0">
                <a:solidFill>
                  <a:srgbClr val="0000FF"/>
                </a:solidFill>
                <a:latin typeface="微軟正黑體" pitchFamily="34" charset="-120"/>
                <a:ea typeface="微軟正黑體" pitchFamily="34" charset="-120"/>
              </a:rPr>
              <a:t>磷酸銨鎂沉澱法</a:t>
            </a:r>
            <a:endParaRPr lang="en-US" altLang="zh-TW" sz="2800" b="1" kern="0" dirty="0" smtClean="0">
              <a:solidFill>
                <a:srgbClr val="0000FF"/>
              </a:solidFill>
              <a:latin typeface="微軟正黑體" pitchFamily="34" charset="-120"/>
              <a:ea typeface="微軟正黑體" pitchFamily="34" charset="-120"/>
            </a:endParaRPr>
          </a:p>
          <a:p>
            <a:pPr marL="342900" marR="0" lvl="0" indent="-342900" algn="just" defTabSz="914400" rtl="0" eaLnBrk="1" fontAlgn="base" latinLnBrk="0" hangingPunct="1">
              <a:lnSpc>
                <a:spcPts val="5500"/>
              </a:lnSpc>
              <a:spcAft>
                <a:spcPts val="0"/>
              </a:spcAft>
              <a:buClr>
                <a:schemeClr val="hlink"/>
              </a:buClr>
              <a:buSzTx/>
              <a:buFont typeface="Wingdings" pitchFamily="2" charset="2"/>
              <a:buChar char="v"/>
              <a:tabLst/>
              <a:defRPr/>
            </a:pPr>
            <a:r>
              <a:rPr kumimoji="0" lang="zh-TW" altLang="en-US" sz="2800" b="1" i="0" u="none" strike="noStrike" kern="0" cap="none" spc="0" normalizeH="0" baseline="0" noProof="0" dirty="0" smtClean="0">
                <a:ln>
                  <a:noFill/>
                </a:ln>
                <a:solidFill>
                  <a:srgbClr val="0000FF"/>
                </a:solidFill>
                <a:effectLst/>
                <a:uLnTx/>
                <a:uFillTx/>
                <a:latin typeface="微軟正黑體" pitchFamily="34" charset="-120"/>
                <a:ea typeface="微軟正黑體" pitchFamily="34" charset="-120"/>
              </a:rPr>
              <a:t> 折點加氯法</a:t>
            </a:r>
            <a:endParaRPr kumimoji="0" lang="en-US" altLang="zh-TW" sz="2800" b="1" i="0" u="none" strike="noStrike" kern="0" cap="none" spc="0" normalizeH="0" baseline="0" noProof="0" dirty="0" smtClean="0">
              <a:ln>
                <a:noFill/>
              </a:ln>
              <a:solidFill>
                <a:srgbClr val="0000FF"/>
              </a:solidFill>
              <a:effectLst/>
              <a:uLnTx/>
              <a:uFillTx/>
              <a:latin typeface="微軟正黑體" pitchFamily="34" charset="-120"/>
              <a:ea typeface="微軟正黑體" pitchFamily="34" charset="-120"/>
            </a:endParaRPr>
          </a:p>
          <a:p>
            <a:pPr marL="342900" marR="0" lvl="0" indent="-342900" algn="just" defTabSz="914400" rtl="0" eaLnBrk="1" fontAlgn="base" latinLnBrk="0" hangingPunct="1">
              <a:lnSpc>
                <a:spcPts val="5500"/>
              </a:lnSpc>
              <a:spcAft>
                <a:spcPts val="0"/>
              </a:spcAft>
              <a:buClr>
                <a:schemeClr val="hlink"/>
              </a:buClr>
              <a:buSzTx/>
              <a:buFont typeface="Wingdings" pitchFamily="2" charset="2"/>
              <a:buChar char="v"/>
              <a:tabLst/>
              <a:defRPr/>
            </a:pPr>
            <a:r>
              <a:rPr lang="zh-TW" altLang="en-US" sz="2800" b="1" kern="0" dirty="0" smtClean="0">
                <a:solidFill>
                  <a:srgbClr val="0000FF"/>
                </a:solidFill>
                <a:latin typeface="微軟正黑體" pitchFamily="34" charset="-120"/>
                <a:ea typeface="微軟正黑體" pitchFamily="34" charset="-120"/>
              </a:rPr>
              <a:t> 離子交換法</a:t>
            </a:r>
            <a:endParaRPr kumimoji="0" lang="en-US" altLang="zh-TW" sz="2800" b="1" i="0" u="none" strike="noStrike" kern="0" cap="none" spc="0" normalizeH="0" baseline="0" noProof="0" dirty="0" smtClean="0">
              <a:ln>
                <a:noFill/>
              </a:ln>
              <a:solidFill>
                <a:srgbClr val="0000FF"/>
              </a:solidFill>
              <a:effectLst/>
              <a:uLnTx/>
              <a:uFillTx/>
              <a:latin typeface="微軟正黑體" pitchFamily="34" charset="-120"/>
              <a:ea typeface="微軟正黑體" pitchFamily="34" charset="-120"/>
            </a:endParaRPr>
          </a:p>
          <a:p>
            <a:pPr marL="342900" marR="0" lvl="0" indent="-342900" algn="just" defTabSz="914400" rtl="0" eaLnBrk="1" fontAlgn="base" latinLnBrk="0" hangingPunct="1">
              <a:lnSpc>
                <a:spcPts val="5500"/>
              </a:lnSpc>
              <a:spcAft>
                <a:spcPts val="0"/>
              </a:spcAft>
              <a:buClr>
                <a:schemeClr val="hlink"/>
              </a:buClr>
              <a:buSzTx/>
              <a:buFont typeface="Wingdings" pitchFamily="2" charset="2"/>
              <a:buChar char="v"/>
              <a:tabLst/>
              <a:defRPr/>
            </a:pPr>
            <a:r>
              <a:rPr kumimoji="0" lang="zh-TW" altLang="en-US" sz="2800" b="1" i="0" u="none" strike="noStrike" kern="0" cap="none" spc="0" normalizeH="0" baseline="0" noProof="0" dirty="0" smtClean="0">
                <a:ln>
                  <a:noFill/>
                </a:ln>
                <a:solidFill>
                  <a:srgbClr val="0000FF"/>
                </a:solidFill>
                <a:effectLst/>
                <a:uLnTx/>
                <a:uFillTx/>
                <a:latin typeface="微軟正黑體" pitchFamily="34" charset="-120"/>
                <a:ea typeface="微軟正黑體" pitchFamily="34" charset="-120"/>
              </a:rPr>
              <a:t> 蒸氨汽提</a:t>
            </a:r>
            <a:endParaRPr kumimoji="0" lang="en-US" altLang="zh-TW" sz="2800" b="1" i="0" u="none" strike="noStrike" kern="0" cap="none" spc="0" normalizeH="0" baseline="0" noProof="0" dirty="0" smtClean="0">
              <a:ln>
                <a:noFill/>
              </a:ln>
              <a:solidFill>
                <a:srgbClr val="0000FF"/>
              </a:solidFill>
              <a:effectLst/>
              <a:uLnTx/>
              <a:uFillTx/>
              <a:latin typeface="微軟正黑體" pitchFamily="34" charset="-120"/>
              <a:ea typeface="微軟正黑體" pitchFamily="34" charset="-120"/>
            </a:endParaRPr>
          </a:p>
          <a:p>
            <a:pPr marL="342900" marR="0" lvl="0" indent="-342900" algn="just" defTabSz="914400" rtl="0" eaLnBrk="1" fontAlgn="base" latinLnBrk="0" hangingPunct="1">
              <a:lnSpc>
                <a:spcPts val="5500"/>
              </a:lnSpc>
              <a:spcAft>
                <a:spcPts val="0"/>
              </a:spcAft>
              <a:buClr>
                <a:schemeClr val="hlink"/>
              </a:buClr>
              <a:buSzTx/>
              <a:buFont typeface="Wingdings" pitchFamily="2" charset="2"/>
              <a:buChar char="v"/>
              <a:tabLst/>
              <a:defRPr/>
            </a:pPr>
            <a:r>
              <a:rPr kumimoji="0" lang="zh-TW" altLang="en-US" sz="2800" b="1" i="0" u="none" strike="noStrike" kern="0" cap="none" spc="0" normalizeH="0" baseline="0" noProof="0" dirty="0" smtClean="0">
                <a:ln>
                  <a:noFill/>
                </a:ln>
                <a:solidFill>
                  <a:srgbClr val="0000FF"/>
                </a:solidFill>
                <a:effectLst/>
                <a:uLnTx/>
                <a:uFillTx/>
                <a:latin typeface="微軟正黑體" pitchFamily="34" charset="-120"/>
                <a:ea typeface="微軟正黑體" pitchFamily="34" charset="-120"/>
              </a:rPr>
              <a:t> 氨氮廢水脫氣膜</a:t>
            </a:r>
            <a:endParaRPr kumimoji="0" lang="en-US" altLang="zh-TW" sz="2800" b="1" i="0" u="none" strike="noStrike" kern="0" cap="none" spc="0" normalizeH="0" baseline="0" noProof="0" dirty="0" smtClean="0">
              <a:ln>
                <a:noFill/>
              </a:ln>
              <a:solidFill>
                <a:srgbClr val="0000FF"/>
              </a:solidFill>
              <a:effectLst/>
              <a:uLnTx/>
              <a:uFillTx/>
              <a:latin typeface="微軟正黑體" pitchFamily="34" charset="-120"/>
              <a:ea typeface="微軟正黑體" pitchFamily="34" charset="-120"/>
            </a:endParaRPr>
          </a:p>
          <a:p>
            <a:pPr marL="342900" marR="0" lvl="0" indent="-342900" algn="just" defTabSz="914400" rtl="0" eaLnBrk="1" fontAlgn="base" latinLnBrk="0" hangingPunct="1">
              <a:lnSpc>
                <a:spcPts val="5500"/>
              </a:lnSpc>
              <a:spcAft>
                <a:spcPts val="0"/>
              </a:spcAft>
              <a:buClr>
                <a:schemeClr val="hlink"/>
              </a:buClr>
              <a:buSzTx/>
              <a:buFont typeface="Wingdings" pitchFamily="2" charset="2"/>
              <a:buChar char="v"/>
              <a:tabLst/>
              <a:defRPr/>
            </a:pPr>
            <a:r>
              <a:rPr kumimoji="0" lang="zh-TW" altLang="en-US" sz="2800" b="1" i="0" u="none" strike="noStrike" kern="0" cap="none" spc="0" normalizeH="0" baseline="0" noProof="0" dirty="0" smtClean="0">
                <a:ln>
                  <a:noFill/>
                </a:ln>
                <a:solidFill>
                  <a:srgbClr val="0000FF"/>
                </a:solidFill>
                <a:effectLst>
                  <a:outerShdw blurRad="38100" dist="38100" dir="2700000" algn="tl">
                    <a:srgbClr val="C0C0C0"/>
                  </a:outerShdw>
                </a:effectLst>
                <a:uLnTx/>
                <a:uFillTx/>
                <a:latin typeface="微軟正黑體" pitchFamily="34" charset="-120"/>
                <a:ea typeface="微軟正黑體" pitchFamily="34" charset="-120"/>
                <a:cs typeface="Times New Roman" pitchFamily="18" charset="0"/>
              </a:rPr>
              <a:t> 觸媒氧化系統</a:t>
            </a:r>
            <a:endParaRPr kumimoji="0" lang="en-US" altLang="zh-TW" sz="2800" b="1" i="0" u="none" strike="noStrike" kern="0" cap="none" spc="0" normalizeH="0" baseline="0" noProof="0" dirty="0" smtClean="0">
              <a:ln>
                <a:noFill/>
              </a:ln>
              <a:solidFill>
                <a:srgbClr val="0000FF"/>
              </a:solidFill>
              <a:effectLst>
                <a:outerShdw blurRad="38100" dist="38100" dir="2700000" algn="tl">
                  <a:srgbClr val="C0C0C0"/>
                </a:outerShdw>
              </a:effectLst>
              <a:uLnTx/>
              <a:uFillTx/>
              <a:latin typeface="微軟正黑體" pitchFamily="34" charset="-120"/>
              <a:ea typeface="微軟正黑體" pitchFamily="34" charset="-120"/>
              <a:cs typeface="Times New Roman" pitchFamily="18" charset="0"/>
            </a:endParaRPr>
          </a:p>
          <a:p>
            <a:pPr marL="342900" marR="0" lvl="0" indent="-342900" algn="just" defTabSz="914400" rtl="0" eaLnBrk="1" fontAlgn="base" latinLnBrk="0" hangingPunct="1">
              <a:lnSpc>
                <a:spcPts val="5500"/>
              </a:lnSpc>
              <a:spcAft>
                <a:spcPts val="0"/>
              </a:spcAft>
              <a:buClr>
                <a:schemeClr val="hlink"/>
              </a:buClr>
              <a:buSzTx/>
              <a:buFont typeface="Wingdings" pitchFamily="2" charset="2"/>
              <a:buChar char="v"/>
              <a:tabLst/>
              <a:defRPr/>
            </a:pPr>
            <a:r>
              <a:rPr kumimoji="0" lang="zh-TW" altLang="en-US" sz="2800" b="1" i="0" u="none" strike="noStrike" kern="0" cap="none" spc="0" normalizeH="0" baseline="0" noProof="0" dirty="0" smtClean="0">
                <a:ln>
                  <a:noFill/>
                </a:ln>
                <a:solidFill>
                  <a:srgbClr val="0000FF"/>
                </a:solidFill>
                <a:effectLst>
                  <a:outerShdw blurRad="38100" dist="38100" dir="2700000" algn="tl">
                    <a:srgbClr val="C0C0C0"/>
                  </a:outerShdw>
                </a:effectLst>
                <a:uLnTx/>
                <a:uFillTx/>
                <a:latin typeface="微軟正黑體" pitchFamily="34" charset="-120"/>
                <a:ea typeface="微軟正黑體" pitchFamily="34" charset="-120"/>
                <a:cs typeface="Times New Roman" pitchFamily="18" charset="0"/>
              </a:rPr>
              <a:t> 新氧水</a:t>
            </a:r>
            <a:endParaRPr kumimoji="0" lang="en-US" altLang="zh-TW" sz="2800" b="1" i="0" u="none" strike="noStrike" kern="0" cap="none" spc="0" normalizeH="0" baseline="0" noProof="0" dirty="0" smtClean="0">
              <a:ln>
                <a:noFill/>
              </a:ln>
              <a:solidFill>
                <a:srgbClr val="0000FF"/>
              </a:solidFill>
              <a:effectLst>
                <a:outerShdw blurRad="38100" dist="38100" dir="2700000" algn="tl">
                  <a:srgbClr val="C0C0C0"/>
                </a:outerShdw>
              </a:effectLst>
              <a:uLnTx/>
              <a:uFillTx/>
              <a:latin typeface="微軟正黑體" pitchFamily="34" charset="-120"/>
              <a:ea typeface="微軟正黑體" pitchFamily="34" charset="-120"/>
              <a:cs typeface="Times New Roman" pitchFamily="18" charset="0"/>
            </a:endParaRPr>
          </a:p>
          <a:p>
            <a:pPr marL="342900" marR="0" lvl="0" indent="-342900" algn="just" defTabSz="914400" rtl="0" eaLnBrk="1" fontAlgn="base" latinLnBrk="0" hangingPunct="1">
              <a:lnSpc>
                <a:spcPts val="5500"/>
              </a:lnSpc>
              <a:spcAft>
                <a:spcPts val="0"/>
              </a:spcAft>
              <a:buClr>
                <a:schemeClr val="hlink"/>
              </a:buClr>
              <a:buSzTx/>
              <a:buFont typeface="Wingdings" pitchFamily="2" charset="2"/>
              <a:buChar char="v"/>
              <a:tabLst/>
              <a:defRPr/>
            </a:pPr>
            <a:r>
              <a:rPr lang="zh-TW" altLang="en-US" sz="2800" b="1" kern="0" dirty="0" smtClean="0">
                <a:solidFill>
                  <a:srgbClr val="0000FF"/>
                </a:solidFill>
                <a:effectLst>
                  <a:outerShdw blurRad="38100" dist="38100" dir="2700000" algn="tl">
                    <a:srgbClr val="C0C0C0"/>
                  </a:outerShdw>
                </a:effectLst>
                <a:latin typeface="微軟正黑體" pitchFamily="34" charset="-120"/>
                <a:ea typeface="微軟正黑體" pitchFamily="34" charset="-120"/>
                <a:cs typeface="Times New Roman" pitchFamily="18" charset="0"/>
              </a:rPr>
              <a:t>生物處理</a:t>
            </a:r>
            <a:endParaRPr kumimoji="0" lang="zh-TW" altLang="en-US" sz="2800" b="1" i="0" u="none" strike="noStrike" kern="0" cap="none" spc="0" normalizeH="0" baseline="0" noProof="0" dirty="0">
              <a:ln>
                <a:noFill/>
              </a:ln>
              <a:solidFill>
                <a:srgbClr val="0000FF"/>
              </a:solidFill>
              <a:effectLst>
                <a:outerShdw blurRad="38100" dist="38100" dir="2700000" algn="tl">
                  <a:srgbClr val="C0C0C0"/>
                </a:outerShdw>
              </a:effectLst>
              <a:uLnTx/>
              <a:uFillTx/>
              <a:latin typeface="微軟正黑體" pitchFamily="34" charset="-120"/>
              <a:ea typeface="微軟正黑體" pitchFamily="34" charset="-12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磷酸銨鎂沉澱法</a:t>
            </a:r>
            <a:endParaRPr lang="zh-TW" altLang="en-US" dirty="0"/>
          </a:p>
        </p:txBody>
      </p:sp>
      <p:sp>
        <p:nvSpPr>
          <p:cNvPr id="3" name="內容版面配置區 2"/>
          <p:cNvSpPr>
            <a:spLocks noGrp="1"/>
          </p:cNvSpPr>
          <p:nvPr>
            <p:ph idx="1"/>
          </p:nvPr>
        </p:nvSpPr>
        <p:spPr>
          <a:xfrm>
            <a:off x="251520" y="1124744"/>
            <a:ext cx="8229600" cy="5105400"/>
          </a:xfrm>
        </p:spPr>
        <p:txBody>
          <a:bodyPr/>
          <a:lstStyle/>
          <a:p>
            <a:pPr>
              <a:lnSpc>
                <a:spcPts val="4500"/>
              </a:lnSpc>
              <a:spcBef>
                <a:spcPts val="0"/>
              </a:spcBef>
            </a:pPr>
            <a:r>
              <a:rPr lang="zh-TW" altLang="en-US" sz="2200" dirty="0" smtClean="0">
                <a:solidFill>
                  <a:srgbClr val="0000FF"/>
                </a:solidFill>
              </a:rPr>
              <a:t>經由</a:t>
            </a:r>
            <a:r>
              <a:rPr lang="zh-TW" altLang="zh-TW" sz="2200" dirty="0" smtClean="0">
                <a:solidFill>
                  <a:srgbClr val="0000FF"/>
                </a:solidFill>
              </a:rPr>
              <a:t>添加</a:t>
            </a:r>
            <a:r>
              <a:rPr lang="en-US" altLang="zh-TW" sz="2200" dirty="0" smtClean="0">
                <a:solidFill>
                  <a:srgbClr val="0000FF"/>
                </a:solidFill>
              </a:rPr>
              <a:t> Mg</a:t>
            </a:r>
            <a:r>
              <a:rPr lang="en-US" altLang="zh-TW" sz="2200" baseline="30000" dirty="0" smtClean="0">
                <a:solidFill>
                  <a:srgbClr val="0000FF"/>
                </a:solidFill>
              </a:rPr>
              <a:t>2+ </a:t>
            </a:r>
            <a:r>
              <a:rPr lang="zh-TW" altLang="zh-TW" sz="2200" dirty="0" smtClean="0">
                <a:solidFill>
                  <a:srgbClr val="0000FF"/>
                </a:solidFill>
              </a:rPr>
              <a:t>和</a:t>
            </a:r>
            <a:r>
              <a:rPr lang="zh-TW" altLang="en-US" sz="2200" dirty="0" smtClean="0">
                <a:solidFill>
                  <a:srgbClr val="0000FF"/>
                </a:solidFill>
              </a:rPr>
              <a:t>磷酸根離子</a:t>
            </a:r>
            <a:r>
              <a:rPr lang="zh-TW" altLang="zh-TW" sz="2200" dirty="0" smtClean="0">
                <a:solidFill>
                  <a:srgbClr val="0000FF"/>
                </a:solidFill>
              </a:rPr>
              <a:t>使之與廢水中的氨氮生成難溶於水的複鹽沉澱物</a:t>
            </a:r>
            <a:r>
              <a:rPr lang="en-US" altLang="zh-TW" sz="2200" dirty="0" smtClean="0">
                <a:solidFill>
                  <a:srgbClr val="0000FF"/>
                </a:solidFill>
              </a:rPr>
              <a:t>MgNH</a:t>
            </a:r>
            <a:r>
              <a:rPr lang="en-US" altLang="zh-TW" sz="2200" baseline="-25000" dirty="0" smtClean="0">
                <a:solidFill>
                  <a:srgbClr val="0000FF"/>
                </a:solidFill>
              </a:rPr>
              <a:t>4</a:t>
            </a:r>
            <a:r>
              <a:rPr lang="en-US" altLang="zh-TW" sz="2200" dirty="0" smtClean="0">
                <a:solidFill>
                  <a:srgbClr val="0000FF"/>
                </a:solidFill>
              </a:rPr>
              <a:t>PO</a:t>
            </a:r>
            <a:r>
              <a:rPr lang="en-US" altLang="zh-TW" sz="2200" baseline="-25000" dirty="0" smtClean="0">
                <a:solidFill>
                  <a:srgbClr val="0000FF"/>
                </a:solidFill>
              </a:rPr>
              <a:t>4</a:t>
            </a:r>
            <a:r>
              <a:rPr lang="en-US" altLang="zh-TW" sz="2200" dirty="0" smtClean="0">
                <a:solidFill>
                  <a:srgbClr val="0000FF"/>
                </a:solidFill>
              </a:rPr>
              <a:t>•6H</a:t>
            </a:r>
            <a:r>
              <a:rPr lang="en-US" altLang="zh-TW" sz="2200" baseline="-25000" dirty="0" smtClean="0">
                <a:solidFill>
                  <a:srgbClr val="0000FF"/>
                </a:solidFill>
              </a:rPr>
              <a:t>2</a:t>
            </a:r>
            <a:r>
              <a:rPr lang="en-US" altLang="zh-TW" sz="2200" dirty="0" smtClean="0">
                <a:solidFill>
                  <a:srgbClr val="0000FF"/>
                </a:solidFill>
              </a:rPr>
              <a:t>O(Magnesium Ammonium Phosphate </a:t>
            </a:r>
            <a:r>
              <a:rPr lang="zh-TW" altLang="zh-TW" sz="2200" dirty="0" smtClean="0">
                <a:solidFill>
                  <a:srgbClr val="0000FF"/>
                </a:solidFill>
              </a:rPr>
              <a:t>簡稱</a:t>
            </a:r>
            <a:r>
              <a:rPr lang="en-US" altLang="zh-TW" sz="2200" dirty="0" smtClean="0">
                <a:solidFill>
                  <a:srgbClr val="0000FF"/>
                </a:solidFill>
              </a:rPr>
              <a:t> MAP)</a:t>
            </a:r>
            <a:r>
              <a:rPr lang="zh-TW" altLang="zh-TW" sz="2200" dirty="0" smtClean="0">
                <a:solidFill>
                  <a:srgbClr val="0000FF"/>
                </a:solidFill>
              </a:rPr>
              <a:t>，此沉澱物俗稱鳥糞石，</a:t>
            </a:r>
            <a:r>
              <a:rPr lang="zh-TW" altLang="en-US" sz="2200" dirty="0" smtClean="0">
                <a:solidFill>
                  <a:srgbClr val="0000FF"/>
                </a:solidFill>
              </a:rPr>
              <a:t>其</a:t>
            </a:r>
            <a:r>
              <a:rPr lang="zh-TW" altLang="zh-TW" sz="2200" dirty="0" smtClean="0">
                <a:solidFill>
                  <a:srgbClr val="0000FF"/>
                </a:solidFill>
              </a:rPr>
              <a:t>溶解度積常數為</a:t>
            </a:r>
            <a:r>
              <a:rPr lang="en-US" altLang="zh-TW" sz="2200" dirty="0" smtClean="0">
                <a:solidFill>
                  <a:srgbClr val="0000FF"/>
                </a:solidFill>
              </a:rPr>
              <a:t> 2.5×10</a:t>
            </a:r>
            <a:r>
              <a:rPr lang="en-US" altLang="zh-TW" sz="2200" baseline="30000" dirty="0" smtClean="0">
                <a:solidFill>
                  <a:srgbClr val="0000FF"/>
                </a:solidFill>
              </a:rPr>
              <a:t>-13</a:t>
            </a:r>
            <a:r>
              <a:rPr lang="zh-TW" altLang="zh-TW" sz="2200" dirty="0" smtClean="0">
                <a:solidFill>
                  <a:srgbClr val="0000FF"/>
                </a:solidFill>
              </a:rPr>
              <a:t>，</a:t>
            </a:r>
            <a:endParaRPr lang="en-US" altLang="zh-TW" sz="2200" dirty="0" smtClean="0">
              <a:solidFill>
                <a:srgbClr val="0000FF"/>
              </a:solidFill>
            </a:endParaRPr>
          </a:p>
          <a:p>
            <a:pPr>
              <a:lnSpc>
                <a:spcPts val="4500"/>
              </a:lnSpc>
              <a:spcBef>
                <a:spcPts val="0"/>
              </a:spcBef>
            </a:pPr>
            <a:r>
              <a:rPr lang="zh-TW" altLang="zh-TW" sz="2200" dirty="0" smtClean="0">
                <a:solidFill>
                  <a:srgbClr val="0000FF"/>
                </a:solidFill>
              </a:rPr>
              <a:t>經過化學沉澱後，若</a:t>
            </a:r>
            <a:r>
              <a:rPr lang="zh-TW" altLang="en-US" sz="2200" dirty="0" smtClean="0">
                <a:solidFill>
                  <a:srgbClr val="0000FF"/>
                </a:solidFill>
              </a:rPr>
              <a:t>氨氮</a:t>
            </a:r>
            <a:r>
              <a:rPr lang="zh-TW" altLang="zh-TW" sz="2200" dirty="0" smtClean="0">
                <a:solidFill>
                  <a:srgbClr val="0000FF"/>
                </a:solidFill>
              </a:rPr>
              <a:t>和</a:t>
            </a:r>
            <a:r>
              <a:rPr lang="zh-TW" altLang="en-US" sz="2200" dirty="0" smtClean="0">
                <a:solidFill>
                  <a:srgbClr val="0000FF"/>
                </a:solidFill>
              </a:rPr>
              <a:t>磷酸根離子</a:t>
            </a:r>
            <a:r>
              <a:rPr lang="zh-TW" altLang="zh-TW" sz="2200" dirty="0" smtClean="0">
                <a:solidFill>
                  <a:srgbClr val="0000FF"/>
                </a:solidFill>
              </a:rPr>
              <a:t>的殘留濃度還很高，則可考慮將化學沉澱放在生物處理前，則經過生物處理後</a:t>
            </a:r>
            <a:r>
              <a:rPr lang="en-US" altLang="zh-TW" sz="2200" dirty="0" smtClean="0">
                <a:solidFill>
                  <a:srgbClr val="0000FF"/>
                </a:solidFill>
              </a:rPr>
              <a:t> N </a:t>
            </a:r>
            <a:r>
              <a:rPr lang="zh-TW" altLang="zh-TW" sz="2200" dirty="0" smtClean="0">
                <a:solidFill>
                  <a:srgbClr val="0000FF"/>
                </a:solidFill>
              </a:rPr>
              <a:t>和</a:t>
            </a:r>
            <a:r>
              <a:rPr lang="en-US" altLang="zh-TW" sz="2200" dirty="0" smtClean="0">
                <a:solidFill>
                  <a:srgbClr val="0000FF"/>
                </a:solidFill>
              </a:rPr>
              <a:t> P </a:t>
            </a:r>
            <a:r>
              <a:rPr lang="zh-TW" altLang="zh-TW" sz="2200" dirty="0" smtClean="0">
                <a:solidFill>
                  <a:srgbClr val="0000FF"/>
                </a:solidFill>
              </a:rPr>
              <a:t>的含量可再進一步降低。</a:t>
            </a:r>
            <a:endParaRPr lang="en-US" altLang="zh-TW" sz="2200" dirty="0" smtClean="0">
              <a:solidFill>
                <a:srgbClr val="0000FF"/>
              </a:solidFill>
            </a:endParaRPr>
          </a:p>
          <a:p>
            <a:pPr>
              <a:lnSpc>
                <a:spcPts val="4500"/>
              </a:lnSpc>
              <a:spcBef>
                <a:spcPts val="0"/>
              </a:spcBef>
            </a:pPr>
            <a:r>
              <a:rPr lang="zh-TW" altLang="zh-TW" sz="2400" dirty="0" smtClean="0">
                <a:solidFill>
                  <a:srgbClr val="0000FF"/>
                </a:solidFill>
              </a:rPr>
              <a:t>由於沉澱產物</a:t>
            </a:r>
            <a:r>
              <a:rPr lang="en-US" altLang="zh-TW" sz="2400" dirty="0" smtClean="0">
                <a:solidFill>
                  <a:srgbClr val="0000FF"/>
                </a:solidFill>
              </a:rPr>
              <a:t> MAP </a:t>
            </a:r>
            <a:r>
              <a:rPr lang="zh-TW" altLang="zh-TW" sz="2400" dirty="0" smtClean="0">
                <a:solidFill>
                  <a:srgbClr val="0000FF"/>
                </a:solidFill>
              </a:rPr>
              <a:t>不吸附重金屬及釋放速率緩慢，可將其作為肥料、堆肥、花園土壤等，</a:t>
            </a:r>
            <a:endParaRPr lang="zh-TW" altLang="zh-TW" sz="2200" dirty="0" smtClean="0">
              <a:solidFill>
                <a:srgbClr val="0000FF"/>
              </a:solidFill>
            </a:endParaRPr>
          </a:p>
          <a:p>
            <a:endParaRPr lang="zh-TW" altLang="en-US" dirty="0"/>
          </a:p>
        </p:txBody>
      </p:sp>
      <p:sp>
        <p:nvSpPr>
          <p:cNvPr id="4" name="投影片編號版面配置區 3"/>
          <p:cNvSpPr>
            <a:spLocks noGrp="1"/>
          </p:cNvSpPr>
          <p:nvPr>
            <p:ph type="sldNum" sz="quarter" idx="12"/>
          </p:nvPr>
        </p:nvSpPr>
        <p:spPr/>
        <p:txBody>
          <a:bodyPr/>
          <a:lstStyle/>
          <a:p>
            <a:fld id="{54866782-C2A9-4205-9E3C-40E3DE4AC35A}" type="slidenum">
              <a:rPr lang="zh-TW" altLang="en-US" smtClean="0"/>
              <a:pPr/>
              <a:t>14</a:t>
            </a:fld>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latin typeface="微軟正黑體" panose="020B0604030504040204" pitchFamily="34" charset="-120"/>
                <a:ea typeface="微軟正黑體" panose="020B0604030504040204" pitchFamily="34" charset="-120"/>
              </a:rPr>
              <a:t>折點加氯法</a:t>
            </a:r>
            <a:r>
              <a:rPr lang="en-US" altLang="zh-TW" dirty="0" smtClean="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79512" y="1412776"/>
            <a:ext cx="8784976" cy="5105400"/>
          </a:xfrm>
        </p:spPr>
        <p:txBody>
          <a:bodyPr/>
          <a:lstStyle/>
          <a:p>
            <a:pPr>
              <a:lnSpc>
                <a:spcPts val="3800"/>
              </a:lnSpc>
              <a:spcBef>
                <a:spcPts val="0"/>
              </a:spcBef>
            </a:pPr>
            <a:r>
              <a:rPr lang="zh-TW" altLang="zh-TW" sz="2000" dirty="0" smtClean="0">
                <a:solidFill>
                  <a:srgbClr val="0000FF"/>
                </a:solidFill>
              </a:rPr>
              <a:t>折點加氯法是利用氯與水中的氨氮反應生成氮氣而將水中氨氮去除的一種化學氧化法</a:t>
            </a:r>
            <a:r>
              <a:rPr lang="zh-TW" altLang="en-US" sz="2000" dirty="0" smtClean="0">
                <a:solidFill>
                  <a:srgbClr val="0000FF"/>
                </a:solidFill>
              </a:rPr>
              <a:t>。</a:t>
            </a:r>
            <a:r>
              <a:rPr lang="zh-TW" altLang="zh-TW" sz="2000" dirty="0" smtClean="0">
                <a:solidFill>
                  <a:srgbClr val="0000FF"/>
                </a:solidFill>
              </a:rPr>
              <a:t>此法還可以起到殺菌作用，同時使一部分有機物無機化，但</a:t>
            </a:r>
            <a:r>
              <a:rPr lang="zh-TW" altLang="en-US" sz="2000" dirty="0" smtClean="0">
                <a:solidFill>
                  <a:srgbClr val="0000FF"/>
                </a:solidFill>
              </a:rPr>
              <a:t>因</a:t>
            </a:r>
            <a:r>
              <a:rPr lang="zh-TW" altLang="zh-TW" sz="2000" dirty="0" smtClean="0">
                <a:solidFill>
                  <a:srgbClr val="0000FF"/>
                </a:solidFill>
              </a:rPr>
              <a:t>出水中會留有餘氯，因此在排放前一般需用活性碳或</a:t>
            </a:r>
            <a:r>
              <a:rPr lang="zh-TW" altLang="en-US" sz="2000" dirty="0" smtClean="0">
                <a:solidFill>
                  <a:srgbClr val="0000FF"/>
                </a:solidFill>
              </a:rPr>
              <a:t>添加還原劑</a:t>
            </a:r>
            <a:r>
              <a:rPr lang="zh-TW" altLang="zh-TW" sz="2000" dirty="0" smtClean="0">
                <a:solidFill>
                  <a:srgbClr val="0000FF"/>
                </a:solidFill>
              </a:rPr>
              <a:t>以除去水中殘餘的氯</a:t>
            </a:r>
            <a:r>
              <a:rPr lang="zh-TW" altLang="en-US" sz="2000" dirty="0" smtClean="0">
                <a:solidFill>
                  <a:srgbClr val="0000FF"/>
                </a:solidFill>
              </a:rPr>
              <a:t>。</a:t>
            </a:r>
            <a:endParaRPr lang="en-US" altLang="zh-TW" sz="2000" dirty="0" smtClean="0">
              <a:solidFill>
                <a:srgbClr val="0000FF"/>
              </a:solidFill>
            </a:endParaRPr>
          </a:p>
          <a:p>
            <a:pPr>
              <a:lnSpc>
                <a:spcPts val="3800"/>
              </a:lnSpc>
              <a:spcBef>
                <a:spcPts val="0"/>
              </a:spcBef>
            </a:pPr>
            <a:r>
              <a:rPr lang="zh-TW" altLang="zh-TW" sz="2000" dirty="0" smtClean="0">
                <a:solidFill>
                  <a:srgbClr val="0000FF"/>
                </a:solidFill>
              </a:rPr>
              <a:t>折點加氯法理論上可以把氨氮完全去除</a:t>
            </a:r>
            <a:r>
              <a:rPr lang="zh-TW" altLang="en-US" sz="2000" dirty="0" smtClean="0">
                <a:solidFill>
                  <a:srgbClr val="0000FF"/>
                </a:solidFill>
              </a:rPr>
              <a:t>，</a:t>
            </a:r>
            <a:r>
              <a:rPr lang="zh-TW" altLang="zh-TW" sz="2000" dirty="0" smtClean="0">
                <a:solidFill>
                  <a:srgbClr val="0000FF"/>
                </a:solidFill>
              </a:rPr>
              <a:t>實際進行廢水處理時，因氯</a:t>
            </a:r>
            <a:r>
              <a:rPr lang="zh-TW" altLang="en-US" sz="2000" dirty="0" smtClean="0">
                <a:solidFill>
                  <a:srgbClr val="0000FF"/>
                </a:solidFill>
              </a:rPr>
              <a:t>會</a:t>
            </a:r>
            <a:r>
              <a:rPr lang="zh-TW" altLang="zh-TW" sz="2000" dirty="0" smtClean="0">
                <a:solidFill>
                  <a:srgbClr val="0000FF"/>
                </a:solidFill>
              </a:rPr>
              <a:t>與廢水中的有機物反應，</a:t>
            </a:r>
            <a:r>
              <a:rPr lang="en-US" altLang="zh-TW" sz="2000" dirty="0" smtClean="0">
                <a:solidFill>
                  <a:srgbClr val="0000FF"/>
                </a:solidFill>
              </a:rPr>
              <a:t>Cl/N </a:t>
            </a:r>
            <a:r>
              <a:rPr lang="zh-TW" altLang="en-US" sz="2000" dirty="0" smtClean="0">
                <a:solidFill>
                  <a:srgbClr val="0000FF"/>
                </a:solidFill>
              </a:rPr>
              <a:t> </a:t>
            </a:r>
            <a:r>
              <a:rPr lang="zh-TW" altLang="zh-TW" sz="2000" dirty="0" smtClean="0">
                <a:solidFill>
                  <a:srgbClr val="0000FF"/>
                </a:solidFill>
              </a:rPr>
              <a:t>比應比理論值 </a:t>
            </a:r>
            <a:r>
              <a:rPr lang="en-US" altLang="zh-TW" sz="2000" dirty="0" smtClean="0">
                <a:solidFill>
                  <a:srgbClr val="0000FF"/>
                </a:solidFill>
              </a:rPr>
              <a:t>7.6 </a:t>
            </a:r>
            <a:r>
              <a:rPr lang="zh-TW" altLang="zh-TW" sz="2000" dirty="0" smtClean="0">
                <a:solidFill>
                  <a:srgbClr val="0000FF"/>
                </a:solidFill>
              </a:rPr>
              <a:t>高些，通常為</a:t>
            </a:r>
            <a:r>
              <a:rPr lang="zh-TW" altLang="en-US" sz="2000" dirty="0" smtClean="0">
                <a:solidFill>
                  <a:srgbClr val="0000FF"/>
                </a:solidFill>
              </a:rPr>
              <a:t> </a:t>
            </a:r>
            <a:r>
              <a:rPr lang="en-US" altLang="zh-TW" sz="2000" dirty="0" smtClean="0">
                <a:solidFill>
                  <a:srgbClr val="0000FF"/>
                </a:solidFill>
              </a:rPr>
              <a:t>10</a:t>
            </a:r>
            <a:r>
              <a:rPr lang="zh-TW" altLang="zh-TW" sz="2000" dirty="0" smtClean="0">
                <a:solidFill>
                  <a:srgbClr val="0000FF"/>
                </a:solidFill>
              </a:rPr>
              <a:t>。</a:t>
            </a:r>
            <a:endParaRPr lang="en-US" altLang="zh-TW" sz="2000" dirty="0" smtClean="0">
              <a:solidFill>
                <a:srgbClr val="0000FF"/>
              </a:solidFill>
            </a:endParaRPr>
          </a:p>
          <a:p>
            <a:pPr>
              <a:lnSpc>
                <a:spcPts val="3800"/>
              </a:lnSpc>
              <a:spcBef>
                <a:spcPts val="0"/>
              </a:spcBef>
            </a:pPr>
            <a:r>
              <a:rPr lang="zh-TW" altLang="zh-TW" sz="2000" dirty="0" smtClean="0">
                <a:solidFill>
                  <a:srgbClr val="0000FF"/>
                </a:solidFill>
              </a:rPr>
              <a:t>當 </a:t>
            </a:r>
            <a:r>
              <a:rPr lang="en-US" altLang="zh-TW" sz="2000" dirty="0" smtClean="0">
                <a:solidFill>
                  <a:srgbClr val="0000FF"/>
                </a:solidFill>
              </a:rPr>
              <a:t>pH </a:t>
            </a:r>
            <a:r>
              <a:rPr lang="zh-TW" altLang="zh-TW" sz="2000" dirty="0" smtClean="0">
                <a:solidFill>
                  <a:srgbClr val="0000FF"/>
                </a:solidFill>
              </a:rPr>
              <a:t>不在中性範圍時，於酸性條件下多生成三氯胺，而在鹼性條件下則會生成硝酸，脫氮效率將會降低。</a:t>
            </a:r>
            <a:endParaRPr lang="en-US" altLang="zh-TW" sz="2000" dirty="0" smtClean="0">
              <a:solidFill>
                <a:srgbClr val="0000FF"/>
              </a:solidFill>
            </a:endParaRPr>
          </a:p>
          <a:p>
            <a:pPr>
              <a:lnSpc>
                <a:spcPts val="3800"/>
              </a:lnSpc>
              <a:spcBef>
                <a:spcPts val="0"/>
              </a:spcBef>
            </a:pPr>
            <a:r>
              <a:rPr lang="zh-TW" altLang="zh-TW" sz="2000" dirty="0" smtClean="0">
                <a:solidFill>
                  <a:srgbClr val="0000FF"/>
                </a:solidFill>
              </a:rPr>
              <a:t>綜合而言，折點加氯法處理時所需的實際氯氣量，取決於溫度、</a:t>
            </a:r>
            <a:r>
              <a:rPr lang="en-US" altLang="zh-TW" sz="2000" dirty="0" smtClean="0">
                <a:solidFill>
                  <a:srgbClr val="0000FF"/>
                </a:solidFill>
              </a:rPr>
              <a:t>pH </a:t>
            </a:r>
            <a:r>
              <a:rPr lang="zh-TW" altLang="zh-TW" sz="2000" dirty="0" smtClean="0">
                <a:solidFill>
                  <a:srgbClr val="0000FF"/>
                </a:solidFill>
              </a:rPr>
              <a:t>及氨氮濃度。</a:t>
            </a:r>
          </a:p>
          <a:p>
            <a:endParaRPr lang="zh-TW" altLang="en-US" dirty="0"/>
          </a:p>
        </p:txBody>
      </p:sp>
      <p:sp>
        <p:nvSpPr>
          <p:cNvPr id="4" name="投影片編號版面配置區 3"/>
          <p:cNvSpPr>
            <a:spLocks noGrp="1"/>
          </p:cNvSpPr>
          <p:nvPr>
            <p:ph type="sldNum" sz="quarter" idx="12"/>
          </p:nvPr>
        </p:nvSpPr>
        <p:spPr/>
        <p:txBody>
          <a:bodyPr/>
          <a:lstStyle/>
          <a:p>
            <a:fld id="{54866782-C2A9-4205-9E3C-40E3DE4AC35A}" type="slidenum">
              <a:rPr lang="zh-TW" altLang="en-US" smtClean="0"/>
              <a:pPr/>
              <a:t>15</a:t>
            </a:fld>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latin typeface="微軟正黑體" panose="020B0604030504040204" pitchFamily="34" charset="-120"/>
                <a:ea typeface="微軟正黑體" panose="020B0604030504040204" pitchFamily="34" charset="-120"/>
              </a:rPr>
              <a:t>折點加氯法</a:t>
            </a:r>
            <a:r>
              <a:rPr lang="en-US" altLang="zh-TW" dirty="0" smtClean="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67544" y="1752600"/>
            <a:ext cx="8229600" cy="5105400"/>
          </a:xfrm>
        </p:spPr>
        <p:txBody>
          <a:bodyPr/>
          <a:lstStyle/>
          <a:p>
            <a:pPr>
              <a:lnSpc>
                <a:spcPts val="5000"/>
              </a:lnSpc>
              <a:spcBef>
                <a:spcPts val="0"/>
              </a:spcBef>
              <a:buNone/>
            </a:pPr>
            <a:r>
              <a:rPr lang="zh-TW" altLang="zh-TW" dirty="0" smtClean="0">
                <a:solidFill>
                  <a:srgbClr val="0000FF"/>
                </a:solidFill>
              </a:rPr>
              <a:t>在含有氨的水中投加次氯酸 </a:t>
            </a:r>
            <a:r>
              <a:rPr lang="en-US" altLang="zh-TW" dirty="0" err="1" smtClean="0">
                <a:solidFill>
                  <a:srgbClr val="0000FF"/>
                </a:solidFill>
              </a:rPr>
              <a:t>HClO</a:t>
            </a:r>
            <a:r>
              <a:rPr lang="zh-TW" altLang="zh-TW" dirty="0" smtClean="0">
                <a:solidFill>
                  <a:srgbClr val="0000FF"/>
                </a:solidFill>
              </a:rPr>
              <a:t>，當 </a:t>
            </a:r>
            <a:r>
              <a:rPr lang="en-US" altLang="zh-TW" dirty="0" smtClean="0">
                <a:solidFill>
                  <a:srgbClr val="0000FF"/>
                </a:solidFill>
              </a:rPr>
              <a:t>pH </a:t>
            </a:r>
            <a:r>
              <a:rPr lang="zh-TW" altLang="zh-TW" dirty="0" smtClean="0">
                <a:solidFill>
                  <a:srgbClr val="0000FF"/>
                </a:solidFill>
              </a:rPr>
              <a:t>值在中</a:t>
            </a:r>
            <a:endParaRPr lang="en-US" altLang="zh-TW" dirty="0" smtClean="0">
              <a:solidFill>
                <a:srgbClr val="0000FF"/>
              </a:solidFill>
            </a:endParaRPr>
          </a:p>
          <a:p>
            <a:pPr>
              <a:lnSpc>
                <a:spcPts val="5000"/>
              </a:lnSpc>
              <a:spcBef>
                <a:spcPts val="0"/>
              </a:spcBef>
              <a:buNone/>
            </a:pPr>
            <a:r>
              <a:rPr lang="zh-TW" altLang="zh-TW" dirty="0" smtClean="0">
                <a:solidFill>
                  <a:srgbClr val="0000FF"/>
                </a:solidFill>
              </a:rPr>
              <a:t>性附近時，隨次氯酸的投加，逐步進行下列反應：</a:t>
            </a:r>
          </a:p>
          <a:p>
            <a:pPr>
              <a:lnSpc>
                <a:spcPts val="5000"/>
              </a:lnSpc>
              <a:spcBef>
                <a:spcPts val="0"/>
              </a:spcBef>
              <a:buNone/>
            </a:pPr>
            <a:r>
              <a:rPr lang="en-US" altLang="zh-TW" dirty="0" smtClean="0">
                <a:solidFill>
                  <a:srgbClr val="0000FF"/>
                </a:solidFill>
              </a:rPr>
              <a:t>NH</a:t>
            </a:r>
            <a:r>
              <a:rPr lang="en-US" altLang="zh-TW" baseline="-25000" dirty="0" smtClean="0">
                <a:solidFill>
                  <a:srgbClr val="0000FF"/>
                </a:solidFill>
              </a:rPr>
              <a:t>3</a:t>
            </a:r>
            <a:r>
              <a:rPr lang="en-US" altLang="zh-TW" dirty="0" smtClean="0">
                <a:solidFill>
                  <a:srgbClr val="0000FF"/>
                </a:solidFill>
              </a:rPr>
              <a:t> + </a:t>
            </a:r>
            <a:r>
              <a:rPr lang="en-US" altLang="zh-TW" dirty="0" err="1" smtClean="0">
                <a:solidFill>
                  <a:srgbClr val="0000FF"/>
                </a:solidFill>
              </a:rPr>
              <a:t>HClO</a:t>
            </a:r>
            <a:r>
              <a:rPr lang="en-US" altLang="zh-TW" dirty="0" smtClean="0">
                <a:solidFill>
                  <a:srgbClr val="0000FF"/>
                </a:solidFill>
              </a:rPr>
              <a:t> </a:t>
            </a:r>
            <a:r>
              <a:rPr lang="zh-TW" altLang="zh-TW" dirty="0" smtClean="0">
                <a:solidFill>
                  <a:srgbClr val="0000FF"/>
                </a:solidFill>
              </a:rPr>
              <a:t>→</a:t>
            </a:r>
            <a:r>
              <a:rPr lang="en-US" altLang="zh-TW" dirty="0" smtClean="0">
                <a:solidFill>
                  <a:srgbClr val="0000FF"/>
                </a:solidFill>
              </a:rPr>
              <a:t>  NH</a:t>
            </a:r>
            <a:r>
              <a:rPr lang="en-US" altLang="zh-TW" baseline="-25000" dirty="0" smtClean="0">
                <a:solidFill>
                  <a:srgbClr val="0000FF"/>
                </a:solidFill>
              </a:rPr>
              <a:t>2</a:t>
            </a:r>
            <a:r>
              <a:rPr lang="en-US" altLang="zh-TW" dirty="0" smtClean="0">
                <a:solidFill>
                  <a:srgbClr val="0000FF"/>
                </a:solidFill>
              </a:rPr>
              <a:t>Cl + H</a:t>
            </a:r>
            <a:r>
              <a:rPr lang="en-US" altLang="zh-TW" baseline="-25000" dirty="0" smtClean="0">
                <a:solidFill>
                  <a:srgbClr val="0000FF"/>
                </a:solidFill>
              </a:rPr>
              <a:t>2</a:t>
            </a:r>
            <a:r>
              <a:rPr lang="en-US" altLang="zh-TW" dirty="0" smtClean="0">
                <a:solidFill>
                  <a:srgbClr val="0000FF"/>
                </a:solidFill>
              </a:rPr>
              <a:t>O                              (1)</a:t>
            </a:r>
            <a:endParaRPr lang="zh-TW" altLang="zh-TW" dirty="0" smtClean="0">
              <a:solidFill>
                <a:srgbClr val="0000FF"/>
              </a:solidFill>
            </a:endParaRPr>
          </a:p>
          <a:p>
            <a:pPr>
              <a:lnSpc>
                <a:spcPts val="5000"/>
              </a:lnSpc>
              <a:spcBef>
                <a:spcPts val="0"/>
              </a:spcBef>
              <a:buNone/>
            </a:pPr>
            <a:r>
              <a:rPr lang="en-US" altLang="zh-TW" dirty="0" smtClean="0">
                <a:solidFill>
                  <a:srgbClr val="0000FF"/>
                </a:solidFill>
              </a:rPr>
              <a:t>NH</a:t>
            </a:r>
            <a:r>
              <a:rPr lang="en-US" altLang="zh-TW" baseline="-25000" dirty="0" smtClean="0">
                <a:solidFill>
                  <a:srgbClr val="0000FF"/>
                </a:solidFill>
              </a:rPr>
              <a:t>2</a:t>
            </a:r>
            <a:r>
              <a:rPr lang="en-US" altLang="zh-TW" dirty="0" smtClean="0">
                <a:solidFill>
                  <a:srgbClr val="0000FF"/>
                </a:solidFill>
              </a:rPr>
              <a:t>Cl + </a:t>
            </a:r>
            <a:r>
              <a:rPr lang="en-US" altLang="zh-TW" dirty="0" err="1" smtClean="0">
                <a:solidFill>
                  <a:srgbClr val="0000FF"/>
                </a:solidFill>
              </a:rPr>
              <a:t>HClO</a:t>
            </a:r>
            <a:r>
              <a:rPr lang="en-US" altLang="zh-TW" dirty="0" smtClean="0">
                <a:solidFill>
                  <a:srgbClr val="0000FF"/>
                </a:solidFill>
              </a:rPr>
              <a:t> </a:t>
            </a:r>
            <a:r>
              <a:rPr lang="zh-TW" altLang="zh-TW" dirty="0" smtClean="0">
                <a:solidFill>
                  <a:srgbClr val="0000FF"/>
                </a:solidFill>
              </a:rPr>
              <a:t>→</a:t>
            </a:r>
            <a:r>
              <a:rPr lang="en-US" altLang="zh-TW" dirty="0" smtClean="0">
                <a:solidFill>
                  <a:srgbClr val="0000FF"/>
                </a:solidFill>
              </a:rPr>
              <a:t> NHCl</a:t>
            </a:r>
            <a:r>
              <a:rPr lang="en-US" altLang="zh-TW" baseline="-25000" dirty="0" smtClean="0">
                <a:solidFill>
                  <a:srgbClr val="0000FF"/>
                </a:solidFill>
              </a:rPr>
              <a:t>2</a:t>
            </a:r>
            <a:r>
              <a:rPr lang="en-US" altLang="zh-TW" dirty="0" smtClean="0">
                <a:solidFill>
                  <a:srgbClr val="0000FF"/>
                </a:solidFill>
              </a:rPr>
              <a:t> + H</a:t>
            </a:r>
            <a:r>
              <a:rPr lang="en-US" altLang="zh-TW" baseline="-25000" dirty="0" smtClean="0">
                <a:solidFill>
                  <a:srgbClr val="0000FF"/>
                </a:solidFill>
              </a:rPr>
              <a:t>2</a:t>
            </a:r>
            <a:r>
              <a:rPr lang="en-US" altLang="zh-TW" dirty="0" smtClean="0">
                <a:solidFill>
                  <a:srgbClr val="0000FF"/>
                </a:solidFill>
              </a:rPr>
              <a:t>O                           (2) </a:t>
            </a:r>
            <a:endParaRPr lang="zh-TW" altLang="zh-TW" dirty="0" smtClean="0">
              <a:solidFill>
                <a:srgbClr val="0000FF"/>
              </a:solidFill>
            </a:endParaRPr>
          </a:p>
          <a:p>
            <a:pPr>
              <a:lnSpc>
                <a:spcPts val="5000"/>
              </a:lnSpc>
              <a:spcBef>
                <a:spcPts val="0"/>
              </a:spcBef>
              <a:buNone/>
            </a:pPr>
            <a:r>
              <a:rPr lang="en-US" altLang="zh-TW" dirty="0" smtClean="0">
                <a:solidFill>
                  <a:srgbClr val="0000FF"/>
                </a:solidFill>
              </a:rPr>
              <a:t>NH</a:t>
            </a:r>
            <a:r>
              <a:rPr lang="en-US" altLang="zh-TW" baseline="-25000" dirty="0" smtClean="0">
                <a:solidFill>
                  <a:srgbClr val="0000FF"/>
                </a:solidFill>
              </a:rPr>
              <a:t>2</a:t>
            </a:r>
            <a:r>
              <a:rPr lang="en-US" altLang="zh-TW" dirty="0" smtClean="0">
                <a:solidFill>
                  <a:srgbClr val="0000FF"/>
                </a:solidFill>
              </a:rPr>
              <a:t>Cl + NHCl</a:t>
            </a:r>
            <a:r>
              <a:rPr lang="en-US" altLang="zh-TW" baseline="-25000" dirty="0" smtClean="0">
                <a:solidFill>
                  <a:srgbClr val="0000FF"/>
                </a:solidFill>
              </a:rPr>
              <a:t>2</a:t>
            </a:r>
            <a:r>
              <a:rPr lang="en-US" altLang="zh-TW" dirty="0" smtClean="0">
                <a:solidFill>
                  <a:srgbClr val="0000FF"/>
                </a:solidFill>
              </a:rPr>
              <a:t> </a:t>
            </a:r>
            <a:r>
              <a:rPr lang="zh-TW" altLang="zh-TW" dirty="0" smtClean="0">
                <a:solidFill>
                  <a:srgbClr val="0000FF"/>
                </a:solidFill>
              </a:rPr>
              <a:t>→ </a:t>
            </a:r>
            <a:r>
              <a:rPr lang="en-US" altLang="zh-TW" dirty="0" smtClean="0">
                <a:solidFill>
                  <a:srgbClr val="0000FF"/>
                </a:solidFill>
              </a:rPr>
              <a:t>N</a:t>
            </a:r>
            <a:r>
              <a:rPr lang="en-US" altLang="zh-TW" baseline="-25000" dirty="0" smtClean="0">
                <a:solidFill>
                  <a:srgbClr val="0000FF"/>
                </a:solidFill>
              </a:rPr>
              <a:t>2</a:t>
            </a:r>
            <a:r>
              <a:rPr lang="en-US" altLang="zh-TW" dirty="0" smtClean="0">
                <a:solidFill>
                  <a:srgbClr val="0000FF"/>
                </a:solidFill>
              </a:rPr>
              <a:t> + 3H</a:t>
            </a:r>
            <a:r>
              <a:rPr lang="en-US" altLang="zh-TW" baseline="30000" dirty="0" smtClean="0">
                <a:solidFill>
                  <a:srgbClr val="0000FF"/>
                </a:solidFill>
              </a:rPr>
              <a:t>+</a:t>
            </a:r>
            <a:r>
              <a:rPr lang="en-US" altLang="zh-TW" dirty="0" smtClean="0">
                <a:solidFill>
                  <a:srgbClr val="0000FF"/>
                </a:solidFill>
              </a:rPr>
              <a:t> + 3Cl</a:t>
            </a:r>
            <a:r>
              <a:rPr lang="en-US" altLang="zh-TW" baseline="30000" dirty="0" smtClean="0">
                <a:solidFill>
                  <a:srgbClr val="0000FF"/>
                </a:solidFill>
                <a:sym typeface="Symbol"/>
              </a:rPr>
              <a:t></a:t>
            </a:r>
            <a:r>
              <a:rPr lang="en-US" altLang="zh-TW" dirty="0" smtClean="0">
                <a:solidFill>
                  <a:srgbClr val="0000FF"/>
                </a:solidFill>
              </a:rPr>
              <a:t> </a:t>
            </a:r>
            <a:r>
              <a:rPr lang="zh-TW" altLang="en-US" dirty="0" smtClean="0">
                <a:solidFill>
                  <a:srgbClr val="0000FF"/>
                </a:solidFill>
              </a:rPr>
              <a:t>                   </a:t>
            </a:r>
            <a:r>
              <a:rPr lang="en-US" altLang="zh-TW" dirty="0" smtClean="0">
                <a:solidFill>
                  <a:srgbClr val="0000FF"/>
                </a:solidFill>
              </a:rPr>
              <a:t>(3)</a:t>
            </a:r>
            <a:endParaRPr lang="zh-TW" altLang="en-US" dirty="0">
              <a:solidFill>
                <a:srgbClr val="0000FF"/>
              </a:solidFill>
            </a:endParaRPr>
          </a:p>
        </p:txBody>
      </p:sp>
      <p:sp>
        <p:nvSpPr>
          <p:cNvPr id="4" name="投影片編號版面配置區 3"/>
          <p:cNvSpPr>
            <a:spLocks noGrp="1"/>
          </p:cNvSpPr>
          <p:nvPr>
            <p:ph type="sldNum" sz="quarter" idx="12"/>
          </p:nvPr>
        </p:nvSpPr>
        <p:spPr/>
        <p:txBody>
          <a:bodyPr/>
          <a:lstStyle/>
          <a:p>
            <a:fld id="{54866782-C2A9-4205-9E3C-40E3DE4AC35A}" type="slidenum">
              <a:rPr lang="zh-TW" altLang="en-US" smtClean="0"/>
              <a:pPr/>
              <a:t>16</a:t>
            </a:fld>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離子交換法</a:t>
            </a:r>
            <a:r>
              <a:rPr lang="en-US" altLang="zh-TW" dirty="0" smtClean="0">
                <a:latin typeface="微軟正黑體" pitchFamily="34" charset="-120"/>
                <a:ea typeface="微軟正黑體" pitchFamily="34" charset="-120"/>
              </a:rPr>
              <a:t>(1)</a:t>
            </a:r>
            <a:endParaRPr lang="zh-TW" altLang="en-US" dirty="0"/>
          </a:p>
        </p:txBody>
      </p:sp>
      <p:sp>
        <p:nvSpPr>
          <p:cNvPr id="3" name="內容版面配置區 2"/>
          <p:cNvSpPr>
            <a:spLocks noGrp="1"/>
          </p:cNvSpPr>
          <p:nvPr>
            <p:ph idx="1"/>
          </p:nvPr>
        </p:nvSpPr>
        <p:spPr>
          <a:xfrm>
            <a:off x="467544" y="1556792"/>
            <a:ext cx="8229600" cy="4248472"/>
          </a:xfrm>
        </p:spPr>
        <p:txBody>
          <a:bodyPr/>
          <a:lstStyle/>
          <a:p>
            <a:pPr>
              <a:lnSpc>
                <a:spcPts val="4500"/>
              </a:lnSpc>
              <a:spcBef>
                <a:spcPts val="0"/>
              </a:spcBef>
              <a:buFont typeface="Wingdings" pitchFamily="2" charset="2"/>
              <a:buChar char="u"/>
            </a:pPr>
            <a:r>
              <a:rPr lang="zh-TW" altLang="zh-TW" sz="2400" dirty="0" smtClean="0">
                <a:solidFill>
                  <a:srgbClr val="0000FF"/>
                </a:solidFill>
              </a:rPr>
              <a:t>此法是利用陽離子交換機制將溶液中之</a:t>
            </a:r>
            <a:r>
              <a:rPr lang="zh-TW" altLang="en-US" sz="2400" dirty="0" smtClean="0">
                <a:solidFill>
                  <a:srgbClr val="0000FF"/>
                </a:solidFill>
              </a:rPr>
              <a:t>銨離子</a:t>
            </a:r>
            <a:r>
              <a:rPr lang="zh-TW" altLang="zh-TW" sz="2400" dirty="0" smtClean="0">
                <a:solidFill>
                  <a:srgbClr val="0000FF"/>
                </a:solidFill>
              </a:rPr>
              <a:t>與吸附劑上的陽離子進行交換進而將</a:t>
            </a:r>
            <a:r>
              <a:rPr lang="zh-TW" altLang="en-US" sz="2400" dirty="0" smtClean="0">
                <a:solidFill>
                  <a:srgbClr val="0000FF"/>
                </a:solidFill>
              </a:rPr>
              <a:t>銨離子</a:t>
            </a:r>
            <a:r>
              <a:rPr lang="zh-TW" altLang="zh-TW" sz="2400" dirty="0" smtClean="0">
                <a:solidFill>
                  <a:srgbClr val="0000FF"/>
                </a:solidFill>
              </a:rPr>
              <a:t>從水溶液中吸附去除。基本上，只要吸附劑表面帶負電即可進行此種陽離子交換機制，而具有此種特性的吸附劑包含有沸石、</a:t>
            </a:r>
            <a:r>
              <a:rPr lang="zh-TW" altLang="en-US" sz="2400" dirty="0" smtClean="0">
                <a:solidFill>
                  <a:srgbClr val="0000FF"/>
                </a:solidFill>
              </a:rPr>
              <a:t>蒙特石</a:t>
            </a:r>
            <a:r>
              <a:rPr lang="zh-TW" altLang="zh-TW" sz="2400" dirty="0" smtClean="0">
                <a:solidFill>
                  <a:srgbClr val="0000FF"/>
                </a:solidFill>
              </a:rPr>
              <a:t>、鈦酸鹽奈米管等</a:t>
            </a:r>
            <a:r>
              <a:rPr lang="zh-TW" altLang="en-US" sz="2400" dirty="0" smtClean="0">
                <a:solidFill>
                  <a:srgbClr val="0000FF"/>
                </a:solidFill>
              </a:rPr>
              <a:t>材料。</a:t>
            </a:r>
            <a:endParaRPr lang="en-US" altLang="zh-TW" sz="2400" dirty="0" smtClean="0">
              <a:solidFill>
                <a:srgbClr val="0000FF"/>
              </a:solidFill>
            </a:endParaRPr>
          </a:p>
          <a:p>
            <a:pPr>
              <a:lnSpc>
                <a:spcPts val="4500"/>
              </a:lnSpc>
              <a:spcBef>
                <a:spcPts val="0"/>
              </a:spcBef>
              <a:buFont typeface="Wingdings" pitchFamily="2" charset="2"/>
              <a:buChar char="u"/>
            </a:pPr>
            <a:r>
              <a:rPr lang="zh-TW" altLang="zh-TW" sz="2400" dirty="0" smtClean="0">
                <a:solidFill>
                  <a:srgbClr val="0000FF"/>
                </a:solidFill>
              </a:rPr>
              <a:t>對於以吸附程序以去除溶液中之銨離子而言，</a:t>
            </a:r>
            <a:r>
              <a:rPr lang="en-US" altLang="zh-TW" sz="2400" dirty="0" smtClean="0">
                <a:solidFill>
                  <a:srgbClr val="0000FF"/>
                </a:solidFill>
              </a:rPr>
              <a:t>pH</a:t>
            </a:r>
            <a:r>
              <a:rPr lang="zh-TW" altLang="en-US" sz="2400" dirty="0" smtClean="0">
                <a:solidFill>
                  <a:srgbClr val="0000FF"/>
                </a:solidFill>
              </a:rPr>
              <a:t> </a:t>
            </a:r>
            <a:r>
              <a:rPr lang="zh-TW" altLang="zh-TW" sz="2400" dirty="0" smtClean="0">
                <a:solidFill>
                  <a:srgbClr val="0000FF"/>
                </a:solidFill>
              </a:rPr>
              <a:t>值扮演著最重要之決定因子</a:t>
            </a:r>
            <a:r>
              <a:rPr lang="zh-TW" altLang="en-US" sz="2400" dirty="0" smtClean="0">
                <a:solidFill>
                  <a:srgbClr val="0000FF"/>
                </a:solidFill>
              </a:rPr>
              <a:t>。</a:t>
            </a:r>
            <a:endParaRPr lang="zh-TW" altLang="en-US" sz="2400" dirty="0">
              <a:solidFill>
                <a:srgbClr val="0000FF"/>
              </a:solidFill>
            </a:endParaRPr>
          </a:p>
        </p:txBody>
      </p:sp>
      <p:sp>
        <p:nvSpPr>
          <p:cNvPr id="4" name="投影片編號版面配置區 3"/>
          <p:cNvSpPr>
            <a:spLocks noGrp="1"/>
          </p:cNvSpPr>
          <p:nvPr>
            <p:ph type="sldNum" sz="quarter" idx="12"/>
          </p:nvPr>
        </p:nvSpPr>
        <p:spPr/>
        <p:txBody>
          <a:bodyPr/>
          <a:lstStyle/>
          <a:p>
            <a:fld id="{54866782-C2A9-4205-9E3C-40E3DE4AC35A}" type="slidenum">
              <a:rPr lang="zh-TW" altLang="en-US" smtClean="0"/>
              <a:pPr/>
              <a:t>17</a:t>
            </a:fld>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離子交換法</a:t>
            </a:r>
            <a:r>
              <a:rPr lang="en-US" altLang="zh-TW" dirty="0" smtClean="0">
                <a:latin typeface="微軟正黑體" pitchFamily="34" charset="-120"/>
                <a:ea typeface="微軟正黑體" pitchFamily="34" charset="-120"/>
              </a:rPr>
              <a:t>(2)</a:t>
            </a:r>
            <a:endParaRPr lang="zh-TW" altLang="en-US" dirty="0"/>
          </a:p>
        </p:txBody>
      </p:sp>
      <p:sp>
        <p:nvSpPr>
          <p:cNvPr id="4" name="投影片編號版面配置區 3"/>
          <p:cNvSpPr>
            <a:spLocks noGrp="1"/>
          </p:cNvSpPr>
          <p:nvPr>
            <p:ph type="sldNum" sz="quarter" idx="12"/>
          </p:nvPr>
        </p:nvSpPr>
        <p:spPr/>
        <p:txBody>
          <a:bodyPr/>
          <a:lstStyle/>
          <a:p>
            <a:fld id="{54866782-C2A9-4205-9E3C-40E3DE4AC35A}" type="slidenum">
              <a:rPr lang="zh-TW" altLang="en-US" smtClean="0"/>
              <a:pPr/>
              <a:t>18</a:t>
            </a:fld>
            <a:endParaRPr lang="zh-TW" altLang="en-US" dirty="0"/>
          </a:p>
        </p:txBody>
      </p:sp>
      <p:sp>
        <p:nvSpPr>
          <p:cNvPr id="68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87105" name="Object 1"/>
          <p:cNvGraphicFramePr>
            <a:graphicFrameLocks noChangeAspect="1"/>
          </p:cNvGraphicFramePr>
          <p:nvPr/>
        </p:nvGraphicFramePr>
        <p:xfrm>
          <a:off x="2483768" y="1412776"/>
          <a:ext cx="4579938" cy="4085903"/>
        </p:xfrm>
        <a:graphic>
          <a:graphicData uri="http://schemas.openxmlformats.org/presentationml/2006/ole">
            <p:oleObj spid="_x0000_s687120" name="SPW 10.0 Graph" r:id="rId3" imgW="3303834" imgH="2683800" progId="SigmaPlotGraphicObject.9">
              <p:embed/>
            </p:oleObj>
          </a:graphicData>
        </a:graphic>
      </p:graphicFrame>
      <p:sp>
        <p:nvSpPr>
          <p:cNvPr id="687107" name="Rectangle 3"/>
          <p:cNvSpPr>
            <a:spLocks noChangeArrowheads="1"/>
          </p:cNvSpPr>
          <p:nvPr/>
        </p:nvSpPr>
        <p:spPr bwMode="auto">
          <a:xfrm>
            <a:off x="2051720" y="5423680"/>
            <a:ext cx="59046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36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1" lang="zh-TW" altLang="en-US" sz="22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溶液</a:t>
            </a:r>
            <a:r>
              <a:rPr kumimoji="1" lang="zh-TW" altLang="en-US" sz="2200" b="1" i="0" u="none" strike="noStrike" cap="none" normalizeH="0" baseline="0" dirty="0" smtClean="0">
                <a:ln>
                  <a:noFill/>
                </a:ln>
                <a:solidFill>
                  <a:srgbClr val="0000FF"/>
                </a:solidFill>
                <a:effectLst/>
                <a:latin typeface="Calibri" pitchFamily="34" charset="0"/>
                <a:ea typeface="標楷體" pitchFamily="65" charset="-120"/>
                <a:cs typeface="Times New Roman" pitchFamily="18" charset="0"/>
              </a:rPr>
              <a:t> </a:t>
            </a:r>
            <a:r>
              <a:rPr kumimoji="1" lang="en-US" altLang="zh-TW" sz="2200" b="1" i="0" u="none" strike="noStrike" cap="none" normalizeH="0" baseline="0" dirty="0" smtClean="0">
                <a:ln>
                  <a:noFill/>
                </a:ln>
                <a:solidFill>
                  <a:srgbClr val="0000FF"/>
                </a:solidFill>
                <a:effectLst/>
                <a:latin typeface="Calibri" pitchFamily="34" charset="0"/>
                <a:ea typeface="標楷體" pitchFamily="65" charset="-120"/>
                <a:cs typeface="Times New Roman" pitchFamily="18" charset="0"/>
              </a:rPr>
              <a:t>pH </a:t>
            </a:r>
            <a:r>
              <a:rPr kumimoji="1" lang="zh-TW" altLang="en-US" sz="22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值對鈦酸鹽奈米管吸附銨離子之影響。實驗條件：</a:t>
            </a:r>
            <a:r>
              <a:rPr kumimoji="1" lang="en-US" altLang="zh-TW" sz="2200" b="1" i="0" u="none" strike="noStrike" cap="none" normalizeH="0" baseline="0" dirty="0" smtClean="0">
                <a:ln>
                  <a:noFill/>
                </a:ln>
                <a:solidFill>
                  <a:srgbClr val="0000FF"/>
                </a:solidFill>
                <a:effectLst/>
                <a:latin typeface="Calibri" pitchFamily="34" charset="0"/>
                <a:ea typeface="標楷體" pitchFamily="65" charset="-120"/>
                <a:cs typeface="Times New Roman" pitchFamily="18" charset="0"/>
              </a:rPr>
              <a:t>30 </a:t>
            </a:r>
            <a:r>
              <a:rPr kumimoji="1" lang="en-US" altLang="zh-TW" sz="2200" b="1" i="0" u="none" strike="noStrike" cap="none" normalizeH="0" baseline="30000" dirty="0" err="1" smtClean="0">
                <a:ln>
                  <a:noFill/>
                </a:ln>
                <a:solidFill>
                  <a:srgbClr val="0000FF"/>
                </a:solidFill>
                <a:effectLst/>
                <a:latin typeface="Calibri" pitchFamily="34" charset="0"/>
                <a:ea typeface="標楷體" pitchFamily="65" charset="-120"/>
                <a:cs typeface="Times New Roman" pitchFamily="18" charset="0"/>
              </a:rPr>
              <a:t>o</a:t>
            </a:r>
            <a:r>
              <a:rPr kumimoji="1" lang="en-US" altLang="zh-TW" sz="2200" b="1" i="0" u="none" strike="noStrike" cap="none" normalizeH="0" baseline="0" dirty="0" err="1" smtClean="0">
                <a:ln>
                  <a:noFill/>
                </a:ln>
                <a:solidFill>
                  <a:srgbClr val="0000FF"/>
                </a:solidFill>
                <a:effectLst/>
                <a:latin typeface="Calibri" pitchFamily="34" charset="0"/>
                <a:ea typeface="標楷體" pitchFamily="65" charset="-120"/>
                <a:cs typeface="Times New Roman" pitchFamily="18" charset="0"/>
              </a:rPr>
              <a:t>C</a:t>
            </a:r>
            <a:r>
              <a:rPr kumimoji="1" lang="en-US" altLang="zh-TW" sz="2200" b="1" i="0" u="none" strike="noStrike" cap="none" normalizeH="0" baseline="0" dirty="0" smtClean="0">
                <a:ln>
                  <a:noFill/>
                </a:ln>
                <a:solidFill>
                  <a:srgbClr val="0000FF"/>
                </a:solidFill>
                <a:effectLst/>
                <a:latin typeface="Calibri" pitchFamily="34" charset="0"/>
                <a:ea typeface="標楷體" pitchFamily="65" charset="-120"/>
                <a:cs typeface="Times New Roman" pitchFamily="18" charset="0"/>
              </a:rPr>
              <a:t> </a:t>
            </a:r>
            <a:r>
              <a:rPr kumimoji="1" lang="zh-TW" altLang="en-US" sz="22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及銨離子起始濃度 </a:t>
            </a:r>
            <a:r>
              <a:rPr kumimoji="1" lang="en-US" altLang="zh-TW" sz="2200" b="1" i="0" u="none" strike="noStrike" cap="none" normalizeH="0" baseline="0" dirty="0" smtClean="0">
                <a:ln>
                  <a:noFill/>
                </a:ln>
                <a:solidFill>
                  <a:srgbClr val="0000FF"/>
                </a:solidFill>
                <a:effectLst/>
                <a:latin typeface="Calibri" pitchFamily="34" charset="0"/>
                <a:ea typeface="標楷體" pitchFamily="65" charset="-120"/>
                <a:cs typeface="Times New Roman" pitchFamily="18" charset="0"/>
              </a:rPr>
              <a:t>100 mg/L</a:t>
            </a:r>
            <a:endParaRPr kumimoji="1" lang="en-US" altLang="zh-TW" sz="2200" b="0" i="0" u="none" strike="noStrike" cap="none" normalizeH="0" baseline="0" dirty="0" smtClean="0">
              <a:ln>
                <a:noFill/>
              </a:ln>
              <a:solidFill>
                <a:srgbClr val="0000FF"/>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19</a:t>
            </a:fld>
            <a:endParaRPr lang="zh-TW" altLang="en-US" dirty="0"/>
          </a:p>
        </p:txBody>
      </p:sp>
      <p:sp>
        <p:nvSpPr>
          <p:cNvPr id="6" name="標題 1">
            <a:extLst>
              <a:ext uri="{FF2B5EF4-FFF2-40B4-BE49-F238E27FC236}">
                <a16:creationId xmlns="" xmlns:a16="http://schemas.microsoft.com/office/drawing/2014/main" id="{4B2BE76C-5EA7-4E53-98F6-06D0EFDCF42D}"/>
              </a:ext>
            </a:extLst>
          </p:cNvPr>
          <p:cNvSpPr txBox="1">
            <a:spLocks/>
          </p:cNvSpPr>
          <p:nvPr/>
        </p:nvSpPr>
        <p:spPr bwMode="auto">
          <a:xfrm>
            <a:off x="683568" y="116632"/>
            <a:ext cx="7886700" cy="649287"/>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600" b="1" i="0" u="none" strike="noStrike" kern="0" cap="none" spc="0" normalizeH="0" baseline="0" noProof="0" dirty="0" smtClean="0">
                <a:ln>
                  <a:noFill/>
                </a:ln>
                <a:solidFill>
                  <a:schemeClr val="bg1"/>
                </a:solidFill>
                <a:effectLst/>
                <a:uLnTx/>
                <a:uFillTx/>
                <a:latin typeface="微軟正黑體" pitchFamily="34" charset="-120"/>
                <a:ea typeface="微軟正黑體" pitchFamily="34" charset="-120"/>
                <a:cs typeface="+mj-cs"/>
              </a:rPr>
              <a:t>蒸氨系統流程示意圖</a:t>
            </a:r>
            <a:endParaRPr kumimoji="0" lang="zh-TW" altLang="en-US" sz="3600" b="1" i="0" u="none" strike="noStrike" kern="0" cap="none" spc="0" normalizeH="0" baseline="0" noProof="0" dirty="0">
              <a:ln>
                <a:noFill/>
              </a:ln>
              <a:solidFill>
                <a:schemeClr val="bg1"/>
              </a:solidFill>
              <a:effectLst/>
              <a:uLnTx/>
              <a:uFillTx/>
              <a:latin typeface="微軟正黑體" pitchFamily="34" charset="-120"/>
              <a:ea typeface="微軟正黑體" pitchFamily="34" charset="-120"/>
              <a:cs typeface="+mj-cs"/>
            </a:endParaRPr>
          </a:p>
        </p:txBody>
      </p:sp>
      <p:pic>
        <p:nvPicPr>
          <p:cNvPr id="7" name="圖片 6">
            <a:extLst>
              <a:ext uri="{FF2B5EF4-FFF2-40B4-BE49-F238E27FC236}">
                <a16:creationId xmlns="" xmlns:a16="http://schemas.microsoft.com/office/drawing/2014/main" id="{177950E8-5FCB-4FDE-A2C9-D3A3D039405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980728"/>
            <a:ext cx="3456384" cy="52233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文字方塊 8"/>
          <p:cNvSpPr txBox="1"/>
          <p:nvPr/>
        </p:nvSpPr>
        <p:spPr>
          <a:xfrm>
            <a:off x="4175956" y="1557792"/>
            <a:ext cx="4621907" cy="4324261"/>
          </a:xfrm>
          <a:prstGeom prst="rect">
            <a:avLst/>
          </a:prstGeom>
          <a:noFill/>
        </p:spPr>
        <p:txBody>
          <a:bodyPr wrap="square" rtlCol="0" anchor="t">
            <a:spAutoFit/>
          </a:bodyPr>
          <a:lstStyle/>
          <a:p>
            <a:pPr algn="l">
              <a:lnSpc>
                <a:spcPts val="3000"/>
              </a:lnSpc>
            </a:pPr>
            <a:r>
              <a:rPr lang="zh-TW" altLang="en-US" sz="1800" b="1" dirty="0">
                <a:solidFill>
                  <a:srgbClr val="0000FF"/>
                </a:solidFill>
                <a:latin typeface="微軟正黑體" panose="020B0604030504040204" pitchFamily="34" charset="-120"/>
                <a:ea typeface="微軟正黑體" panose="020B0604030504040204" pitchFamily="34" charset="-120"/>
              </a:rPr>
              <a:t>流程說明</a:t>
            </a:r>
            <a:r>
              <a:rPr lang="en-US" altLang="zh-TW" sz="1800" b="1" dirty="0">
                <a:solidFill>
                  <a:srgbClr val="0000FF"/>
                </a:solidFill>
                <a:latin typeface="微軟正黑體" panose="020B0604030504040204" pitchFamily="34" charset="-120"/>
                <a:ea typeface="微軟正黑體" panose="020B0604030504040204" pitchFamily="34" charset="-120"/>
              </a:rPr>
              <a:t>:</a:t>
            </a:r>
          </a:p>
          <a:p>
            <a:pPr marL="266771" indent="-266771" algn="l">
              <a:lnSpc>
                <a:spcPts val="3000"/>
              </a:lnSpc>
            </a:pPr>
            <a:r>
              <a:rPr lang="en-US" altLang="zh-TW" sz="1800" b="1" dirty="0">
                <a:solidFill>
                  <a:srgbClr val="0000FF"/>
                </a:solidFill>
                <a:latin typeface="微軟正黑體" panose="020B0604030504040204" pitchFamily="34" charset="-120"/>
                <a:ea typeface="微軟正黑體" panose="020B0604030504040204" pitchFamily="34" charset="-120"/>
              </a:rPr>
              <a:t>1</a:t>
            </a:r>
            <a:r>
              <a:rPr lang="zh-TW" altLang="en-US" sz="1800" b="1" dirty="0">
                <a:solidFill>
                  <a:srgbClr val="0000FF"/>
                </a:solidFill>
                <a:latin typeface="微軟正黑體" panose="020B0604030504040204" pitchFamily="34" charset="-120"/>
                <a:ea typeface="微軟正黑體" panose="020B0604030504040204" pitchFamily="34" charset="-120"/>
              </a:rPr>
              <a:t>、採高溫模式，將氨水蒸出氨氣，後經由吸收器將氨氣洗滌濃縮</a:t>
            </a:r>
            <a:r>
              <a:rPr lang="zh-TW" altLang="en-US" sz="1800" b="1" dirty="0" smtClean="0">
                <a:solidFill>
                  <a:srgbClr val="0000FF"/>
                </a:solidFill>
                <a:latin typeface="微軟正黑體" panose="020B0604030504040204" pitchFamily="34" charset="-120"/>
                <a:ea typeface="微軟正黑體" panose="020B0604030504040204" pitchFamily="34" charset="-120"/>
              </a:rPr>
              <a:t>成 ≧ </a:t>
            </a:r>
            <a:r>
              <a:rPr lang="en-US" altLang="zh-TW" sz="1800" b="1" dirty="0" smtClean="0">
                <a:solidFill>
                  <a:srgbClr val="0000FF"/>
                </a:solidFill>
                <a:latin typeface="微軟正黑體" panose="020B0604030504040204" pitchFamily="34" charset="-120"/>
                <a:ea typeface="微軟正黑體" panose="020B0604030504040204" pitchFamily="34" charset="-120"/>
              </a:rPr>
              <a:t>25% </a:t>
            </a:r>
            <a:r>
              <a:rPr lang="zh-TW" altLang="en-US" sz="1800" b="1" dirty="0" smtClean="0">
                <a:solidFill>
                  <a:srgbClr val="0000FF"/>
                </a:solidFill>
                <a:latin typeface="微軟正黑體" panose="020B0604030504040204" pitchFamily="34" charset="-120"/>
                <a:ea typeface="微軟正黑體" panose="020B0604030504040204" pitchFamily="34" charset="-120"/>
              </a:rPr>
              <a:t>氨水</a:t>
            </a:r>
            <a:r>
              <a:rPr lang="zh-TW" altLang="en-US" sz="1800" b="1" dirty="0">
                <a:solidFill>
                  <a:srgbClr val="0000FF"/>
                </a:solidFill>
                <a:latin typeface="微軟正黑體" panose="020B0604030504040204" pitchFamily="34" charset="-120"/>
                <a:ea typeface="微軟正黑體" panose="020B0604030504040204" pitchFamily="34" charset="-120"/>
              </a:rPr>
              <a:t>，成氨水再利用輸出。</a:t>
            </a:r>
            <a:endParaRPr lang="en-US" altLang="zh-TW" sz="1800" b="1" dirty="0">
              <a:solidFill>
                <a:srgbClr val="0000FF"/>
              </a:solidFill>
              <a:latin typeface="微軟正黑體" panose="020B0604030504040204" pitchFamily="34" charset="-120"/>
              <a:ea typeface="微軟正黑體" panose="020B0604030504040204" pitchFamily="34" charset="-120"/>
            </a:endParaRPr>
          </a:p>
          <a:p>
            <a:pPr marL="266771" indent="-266771" algn="l">
              <a:lnSpc>
                <a:spcPts val="3000"/>
              </a:lnSpc>
            </a:pPr>
            <a:r>
              <a:rPr lang="en-US" altLang="zh-TW" sz="1800" b="1" dirty="0">
                <a:solidFill>
                  <a:srgbClr val="0000FF"/>
                </a:solidFill>
                <a:latin typeface="微軟正黑體" panose="020B0604030504040204" pitchFamily="34" charset="-120"/>
                <a:ea typeface="微軟正黑體" panose="020B0604030504040204" pitchFamily="34" charset="-120"/>
              </a:rPr>
              <a:t>2</a:t>
            </a:r>
            <a:r>
              <a:rPr lang="zh-TW" altLang="en-US" sz="1800" b="1" dirty="0">
                <a:solidFill>
                  <a:srgbClr val="0000FF"/>
                </a:solidFill>
                <a:latin typeface="微軟正黑體" panose="020B0604030504040204" pitchFamily="34" charset="-120"/>
                <a:ea typeface="微軟正黑體" panose="020B0604030504040204" pitchFamily="34" charset="-120"/>
              </a:rPr>
              <a:t>、蒸氨單元</a:t>
            </a:r>
            <a:r>
              <a:rPr lang="en-US" altLang="zh-TW" sz="1800" b="1" dirty="0">
                <a:solidFill>
                  <a:srgbClr val="0000FF"/>
                </a:solidFill>
                <a:latin typeface="微軟正黑體" panose="020B0604030504040204" pitchFamily="34" charset="-120"/>
                <a:ea typeface="微軟正黑體" panose="020B0604030504040204" pitchFamily="34" charset="-120"/>
              </a:rPr>
              <a:t>:</a:t>
            </a:r>
            <a:r>
              <a:rPr lang="zh-TW" altLang="en-US" sz="1800" b="1" dirty="0">
                <a:solidFill>
                  <a:srgbClr val="0000FF"/>
                </a:solidFill>
                <a:latin typeface="微軟正黑體" panose="020B0604030504040204" pitchFamily="34" charset="-120"/>
                <a:ea typeface="微軟正黑體" panose="020B0604030504040204" pitchFamily="34" charset="-120"/>
              </a:rPr>
              <a:t> 短床模式</a:t>
            </a:r>
            <a:r>
              <a:rPr lang="en-US" altLang="zh-TW" sz="1800" b="1" dirty="0">
                <a:solidFill>
                  <a:srgbClr val="0000FF"/>
                </a:solidFill>
                <a:latin typeface="微軟正黑體" panose="020B0604030504040204" pitchFamily="34" charset="-120"/>
                <a:ea typeface="微軟正黑體" panose="020B0604030504040204" pitchFamily="34" charset="-120"/>
              </a:rPr>
              <a:t>-</a:t>
            </a:r>
            <a:r>
              <a:rPr lang="zh-TW" altLang="en-US" sz="1800" b="1" dirty="0">
                <a:solidFill>
                  <a:srgbClr val="0000FF"/>
                </a:solidFill>
                <a:latin typeface="微軟正黑體" panose="020B0604030504040204" pitchFamily="34" charset="-120"/>
                <a:ea typeface="微軟正黑體" panose="020B0604030504040204" pitchFamily="34" charset="-120"/>
              </a:rPr>
              <a:t>氣提蒸氨，特色為佔地空間小，開關機快速</a:t>
            </a:r>
            <a:r>
              <a:rPr lang="en-US" altLang="zh-TW" sz="1800" b="1" dirty="0">
                <a:solidFill>
                  <a:srgbClr val="0000FF"/>
                </a:solidFill>
                <a:latin typeface="微軟正黑體" panose="020B0604030504040204" pitchFamily="34" charset="-120"/>
                <a:ea typeface="微軟正黑體" panose="020B0604030504040204" pitchFamily="34" charset="-120"/>
              </a:rPr>
              <a:t>(15min)</a:t>
            </a:r>
            <a:r>
              <a:rPr lang="zh-TW" altLang="en-US" sz="1800" b="1" dirty="0">
                <a:solidFill>
                  <a:srgbClr val="0000FF"/>
                </a:solidFill>
                <a:latin typeface="微軟正黑體" panose="020B0604030504040204" pitchFamily="34" charset="-120"/>
                <a:ea typeface="微軟正黑體" panose="020B0604030504040204" pitchFamily="34" charset="-120"/>
              </a:rPr>
              <a:t>，系統參數調整快速反應</a:t>
            </a:r>
            <a:endParaRPr lang="en-US" altLang="zh-TW" sz="1800" b="1" dirty="0">
              <a:solidFill>
                <a:srgbClr val="0000FF"/>
              </a:solidFill>
              <a:latin typeface="微軟正黑體" panose="020B0604030504040204" pitchFamily="34" charset="-120"/>
              <a:ea typeface="微軟正黑體" panose="020B0604030504040204" pitchFamily="34" charset="-120"/>
            </a:endParaRPr>
          </a:p>
          <a:p>
            <a:pPr marL="266771" indent="-266771" algn="l">
              <a:lnSpc>
                <a:spcPts val="3000"/>
              </a:lnSpc>
            </a:pPr>
            <a:r>
              <a:rPr lang="en-US" altLang="zh-TW" sz="1800" b="1" dirty="0">
                <a:solidFill>
                  <a:srgbClr val="0000FF"/>
                </a:solidFill>
                <a:latin typeface="微軟正黑體" panose="020B0604030504040204" pitchFamily="34" charset="-120"/>
                <a:ea typeface="微軟正黑體" panose="020B0604030504040204" pitchFamily="34" charset="-120"/>
              </a:rPr>
              <a:t>3</a:t>
            </a:r>
            <a:r>
              <a:rPr lang="zh-TW" altLang="en-US" sz="1800" b="1" dirty="0">
                <a:solidFill>
                  <a:srgbClr val="0000FF"/>
                </a:solidFill>
                <a:latin typeface="微軟正黑體" panose="020B0604030504040204" pitchFamily="34" charset="-120"/>
                <a:ea typeface="微軟正黑體" panose="020B0604030504040204" pitchFamily="34" charset="-120"/>
              </a:rPr>
              <a:t>、氨吸收單元</a:t>
            </a:r>
            <a:r>
              <a:rPr lang="en-US" altLang="zh-TW" sz="1800" b="1" dirty="0" smtClean="0">
                <a:solidFill>
                  <a:srgbClr val="0000FF"/>
                </a:solidFill>
                <a:latin typeface="微軟正黑體" panose="020B0604030504040204" pitchFamily="34" charset="-120"/>
                <a:ea typeface="微軟正黑體" panose="020B0604030504040204" pitchFamily="34" charset="-120"/>
              </a:rPr>
              <a:t>:</a:t>
            </a:r>
            <a:r>
              <a:rPr lang="zh-TW" altLang="en-US" sz="1800" b="1" dirty="0" smtClean="0">
                <a:solidFill>
                  <a:srgbClr val="0000FF"/>
                </a:solidFill>
                <a:latin typeface="微軟正黑體" panose="020B0604030504040204" pitchFamily="34" charset="-120"/>
                <a:ea typeface="微軟正黑體" panose="020B0604030504040204" pitchFamily="34" charset="-120"/>
              </a:rPr>
              <a:t>源生</a:t>
            </a:r>
            <a:r>
              <a:rPr lang="zh-TW" altLang="en-US" sz="1800" b="1" dirty="0">
                <a:solidFill>
                  <a:srgbClr val="0000FF"/>
                </a:solidFill>
                <a:latin typeface="微軟正黑體" panose="020B0604030504040204" pitchFamily="34" charset="-120"/>
                <a:ea typeface="微軟正黑體" panose="020B0604030504040204" pitchFamily="34" charset="-120"/>
              </a:rPr>
              <a:t>於洗滌塔理念，將氣、液混合工法，採空間最小化，吸收最大面積方式提濃氨水</a:t>
            </a:r>
            <a:endParaRPr lang="en-US" altLang="zh-TW" sz="1800" b="1" dirty="0">
              <a:solidFill>
                <a:srgbClr val="0000FF"/>
              </a:solidFill>
              <a:latin typeface="微軟正黑體" panose="020B0604030504040204" pitchFamily="34" charset="-120"/>
              <a:ea typeface="微軟正黑體" panose="020B0604030504040204" pitchFamily="34" charset="-120"/>
            </a:endParaRPr>
          </a:p>
          <a:p>
            <a:pPr marL="266771" indent="-266771" algn="l">
              <a:lnSpc>
                <a:spcPts val="3000"/>
              </a:lnSpc>
            </a:pPr>
            <a:r>
              <a:rPr lang="en-US" altLang="zh-TW" sz="1800" b="1" dirty="0">
                <a:solidFill>
                  <a:srgbClr val="0000FF"/>
                </a:solidFill>
                <a:latin typeface="微軟正黑體" panose="020B0604030504040204" pitchFamily="34" charset="-120"/>
                <a:ea typeface="微軟正黑體" panose="020B0604030504040204" pitchFamily="34" charset="-120"/>
              </a:rPr>
              <a:t>4</a:t>
            </a:r>
            <a:r>
              <a:rPr lang="zh-TW" altLang="en-US" sz="1800" b="1" dirty="0">
                <a:solidFill>
                  <a:srgbClr val="0000FF"/>
                </a:solidFill>
                <a:latin typeface="微軟正黑體" panose="020B0604030504040204" pitchFamily="34" charset="-120"/>
                <a:ea typeface="微軟正黑體" panose="020B0604030504040204" pitchFamily="34" charset="-120"/>
              </a:rPr>
              <a:t>、原水側，進流應</a:t>
            </a:r>
            <a:r>
              <a:rPr lang="zh-TW" altLang="en-US" sz="1800" b="1" dirty="0" smtClean="0">
                <a:solidFill>
                  <a:srgbClr val="0000FF"/>
                </a:solidFill>
                <a:latin typeface="微軟正黑體" panose="020B0604030504040204" pitchFamily="34" charset="-120"/>
                <a:ea typeface="微軟正黑體" panose="020B0604030504040204" pitchFamily="34" charset="-120"/>
              </a:rPr>
              <a:t>調整 </a:t>
            </a:r>
            <a:r>
              <a:rPr lang="en-US" altLang="zh-TW" sz="1800" b="1" dirty="0" smtClean="0">
                <a:solidFill>
                  <a:srgbClr val="0000FF"/>
                </a:solidFill>
                <a:latin typeface="微軟正黑體" panose="020B0604030504040204" pitchFamily="34" charset="-120"/>
                <a:ea typeface="微軟正黑體" panose="020B0604030504040204" pitchFamily="34" charset="-120"/>
              </a:rPr>
              <a:t>&gt; pH 11.5</a:t>
            </a:r>
            <a:endParaRPr lang="en-US" altLang="zh-TW" sz="1800" b="1" dirty="0">
              <a:solidFill>
                <a:srgbClr val="0000FF"/>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課程大綱</a:t>
            </a:r>
            <a:endParaRPr lang="zh-TW" altLang="en-US" dirty="0"/>
          </a:p>
        </p:txBody>
      </p:sp>
      <p:graphicFrame>
        <p:nvGraphicFramePr>
          <p:cNvPr id="7" name="內容版面配置區 6"/>
          <p:cNvGraphicFramePr>
            <a:graphicFrameLocks noGrp="1"/>
          </p:cNvGraphicFramePr>
          <p:nvPr>
            <p:ph idx="1"/>
            <p:extLst>
              <p:ext uri="{D42A27DB-BD31-4B8C-83A1-F6EECF244321}">
                <p14:modId xmlns="" xmlns:p14="http://schemas.microsoft.com/office/powerpoint/2010/main" val="3659133359"/>
              </p:ext>
            </p:extLst>
          </p:nvPr>
        </p:nvGraphicFramePr>
        <p:xfrm>
          <a:off x="457200" y="1484784"/>
          <a:ext cx="8305800" cy="4335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4"/>
          <p:cNvSpPr>
            <a:spLocks noGrp="1"/>
          </p:cNvSpPr>
          <p:nvPr>
            <p:ph type="sldNum" sz="quarter" idx="12"/>
          </p:nvPr>
        </p:nvSpPr>
        <p:spPr/>
        <p:txBody>
          <a:bodyPr/>
          <a:lstStyle/>
          <a:p>
            <a:fld id="{54866782-C2A9-4205-9E3C-40E3DE4AC35A}" type="slidenum">
              <a:rPr lang="zh-TW" altLang="en-US" smtClean="0"/>
              <a:pPr/>
              <a:t>2</a:t>
            </a:fld>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20</a:t>
            </a:fld>
            <a:endParaRPr lang="zh-TW" altLang="en-US" dirty="0"/>
          </a:p>
        </p:txBody>
      </p:sp>
      <p:sp>
        <p:nvSpPr>
          <p:cNvPr id="5" name="標題 1"/>
          <p:cNvSpPr>
            <a:spLocks noGrp="1"/>
          </p:cNvSpPr>
          <p:nvPr>
            <p:ph type="title"/>
          </p:nvPr>
        </p:nvSpPr>
        <p:spPr>
          <a:xfrm>
            <a:off x="539552" y="0"/>
            <a:ext cx="8229600" cy="909705"/>
          </a:xfrm>
        </p:spPr>
        <p:txBody>
          <a:bodyPr>
            <a:normAutofit/>
          </a:bodyPr>
          <a:lstStyle/>
          <a:p>
            <a:r>
              <a:rPr lang="zh-TW" altLang="en-US" sz="4000" b="1" kern="1200" dirty="0">
                <a:latin typeface="微軟正黑體" pitchFamily="34" charset="-120"/>
                <a:ea typeface="微軟正黑體" pitchFamily="34" charset="-120"/>
              </a:rPr>
              <a:t>氨回收系統流程圖</a:t>
            </a:r>
          </a:p>
        </p:txBody>
      </p:sp>
      <p:grpSp>
        <p:nvGrpSpPr>
          <p:cNvPr id="6" name="群組 5"/>
          <p:cNvGrpSpPr/>
          <p:nvPr/>
        </p:nvGrpSpPr>
        <p:grpSpPr>
          <a:xfrm>
            <a:off x="395159" y="1856613"/>
            <a:ext cx="8280920" cy="3498905"/>
            <a:chOff x="395158" y="1333029"/>
            <a:chExt cx="8280920" cy="4663991"/>
          </a:xfrm>
        </p:grpSpPr>
        <p:sp>
          <p:nvSpPr>
            <p:cNvPr id="7" name="箭號: 五邊形 2"/>
            <p:cNvSpPr/>
            <p:nvPr/>
          </p:nvSpPr>
          <p:spPr>
            <a:xfrm>
              <a:off x="420818" y="2833286"/>
              <a:ext cx="1693838" cy="504056"/>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bg1"/>
                  </a:solidFill>
                  <a:latin typeface="微軟正黑體" panose="020B0604030504040204" pitchFamily="34" charset="-120"/>
                  <a:ea typeface="微軟正黑體" panose="020B0604030504040204" pitchFamily="34" charset="-120"/>
                </a:rPr>
                <a:t>高</a:t>
              </a:r>
              <a:r>
                <a:rPr lang="zh-TW" altLang="en-US" sz="1400" b="1" dirty="0" smtClean="0">
                  <a:solidFill>
                    <a:schemeClr val="bg1"/>
                  </a:solidFill>
                  <a:latin typeface="微軟正黑體" panose="020B0604030504040204" pitchFamily="34" charset="-120"/>
                  <a:ea typeface="微軟正黑體" panose="020B0604030504040204" pitchFamily="34" charset="-120"/>
                </a:rPr>
                <a:t>濃度氨</a:t>
              </a:r>
              <a:r>
                <a:rPr lang="zh-TW" altLang="en-US" sz="1400" b="1" dirty="0">
                  <a:solidFill>
                    <a:schemeClr val="bg1"/>
                  </a:solidFill>
                  <a:latin typeface="微軟正黑體" panose="020B0604030504040204" pitchFamily="34" charset="-120"/>
                  <a:ea typeface="微軟正黑體" panose="020B0604030504040204" pitchFamily="34" charset="-120"/>
                </a:rPr>
                <a:t>氮廢水</a:t>
              </a:r>
            </a:p>
          </p:txBody>
        </p:sp>
        <p:sp>
          <p:nvSpPr>
            <p:cNvPr id="8" name="文字方塊 7"/>
            <p:cNvSpPr txBox="1"/>
            <p:nvPr/>
          </p:nvSpPr>
          <p:spPr>
            <a:xfrm>
              <a:off x="395158" y="1333029"/>
              <a:ext cx="1944216" cy="134155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wrap="square" rtlCol="0" anchor="b">
              <a:spAutoFit/>
            </a:bodyPr>
            <a:lstStyle/>
            <a:p>
              <a:r>
                <a:rPr lang="en-US" altLang="zh-TW" sz="1800" dirty="0">
                  <a:latin typeface="微軟正黑體" panose="020B0604030504040204" pitchFamily="34" charset="-120"/>
                  <a:ea typeface="微軟正黑體" panose="020B0604030504040204" pitchFamily="34" charset="-120"/>
                </a:rPr>
                <a:t>20CMD</a:t>
              </a:r>
            </a:p>
            <a:p>
              <a:r>
                <a:rPr lang="en-US" altLang="zh-TW" sz="1800" dirty="0">
                  <a:latin typeface="微軟正黑體" panose="020B0604030504040204" pitchFamily="34" charset="-120"/>
                  <a:ea typeface="微軟正黑體" panose="020B0604030504040204" pitchFamily="34" charset="-120"/>
                </a:rPr>
                <a:t>NH</a:t>
              </a:r>
              <a:r>
                <a:rPr lang="en-US" altLang="zh-TW" sz="900" dirty="0">
                  <a:latin typeface="微軟正黑體" panose="020B0604030504040204" pitchFamily="34" charset="-120"/>
                  <a:ea typeface="微軟正黑體" panose="020B0604030504040204" pitchFamily="34" charset="-120"/>
                </a:rPr>
                <a:t>3</a:t>
              </a:r>
              <a:r>
                <a:rPr lang="en-US" altLang="zh-TW" sz="1800" dirty="0">
                  <a:latin typeface="微軟正黑體" panose="020B0604030504040204" pitchFamily="34" charset="-120"/>
                  <a:ea typeface="微軟正黑體" panose="020B0604030504040204" pitchFamily="34" charset="-120"/>
                </a:rPr>
                <a:t>-N</a:t>
              </a:r>
            </a:p>
            <a:p>
              <a:r>
                <a:rPr lang="en-US" altLang="zh-TW" sz="1800" dirty="0">
                  <a:latin typeface="微軟正黑體" panose="020B0604030504040204" pitchFamily="34" charset="-120"/>
                  <a:ea typeface="微軟正黑體" panose="020B0604030504040204" pitchFamily="34" charset="-120"/>
                </a:rPr>
                <a:t>~15000 mg/L</a:t>
              </a:r>
              <a:endParaRPr lang="zh-TW" altLang="en-US" sz="1800" dirty="0">
                <a:latin typeface="微軟正黑體" panose="020B0604030504040204" pitchFamily="34" charset="-120"/>
                <a:ea typeface="微軟正黑體" panose="020B0604030504040204" pitchFamily="34" charset="-120"/>
              </a:endParaRPr>
            </a:p>
          </p:txBody>
        </p:sp>
        <p:cxnSp>
          <p:nvCxnSpPr>
            <p:cNvPr id="9" name="直線單箭頭接點 8"/>
            <p:cNvCxnSpPr/>
            <p:nvPr/>
          </p:nvCxnSpPr>
          <p:spPr>
            <a:xfrm>
              <a:off x="2087346" y="3085314"/>
              <a:ext cx="50405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606678" y="2841413"/>
              <a:ext cx="1080120" cy="523658"/>
            </a:xfrm>
            <a:prstGeom prst="rect">
              <a:avLst/>
            </a:prstGeom>
            <a:pattFill prst="pct75">
              <a:fgClr>
                <a:srgbClr val="FFFF00"/>
              </a:fgClr>
              <a:bgClr>
                <a:schemeClr val="bg1"/>
              </a:bgClr>
            </a:pattFill>
            <a:ln>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800" b="1" dirty="0">
                  <a:solidFill>
                    <a:srgbClr val="0000FF"/>
                  </a:solidFill>
                  <a:latin typeface="微軟正黑體" panose="020B0604030504040204" pitchFamily="34" charset="-120"/>
                  <a:ea typeface="微軟正黑體" panose="020B0604030504040204" pitchFamily="34" charset="-120"/>
                </a:rPr>
                <a:t>pH</a:t>
              </a:r>
              <a:r>
                <a:rPr lang="zh-TW" altLang="en-US" sz="1800" b="1" dirty="0">
                  <a:solidFill>
                    <a:srgbClr val="0000FF"/>
                  </a:solidFill>
                  <a:latin typeface="微軟正黑體" panose="020B0604030504040204" pitchFamily="34" charset="-120"/>
                  <a:ea typeface="微軟正黑體" panose="020B0604030504040204" pitchFamily="34" charset="-120"/>
                </a:rPr>
                <a:t>調整</a:t>
              </a:r>
            </a:p>
          </p:txBody>
        </p:sp>
        <p:cxnSp>
          <p:nvCxnSpPr>
            <p:cNvPr id="11" name="直線單箭頭接點 10"/>
            <p:cNvCxnSpPr/>
            <p:nvPr/>
          </p:nvCxnSpPr>
          <p:spPr>
            <a:xfrm>
              <a:off x="3131241" y="2352019"/>
              <a:ext cx="0"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2165937" y="1453546"/>
              <a:ext cx="1944216" cy="898474"/>
            </a:xfrm>
            <a:prstGeom prst="rect">
              <a:avLst/>
            </a:prstGeom>
            <a:noFill/>
          </p:spPr>
          <p:txBody>
            <a:bodyPr wrap="square" rtlCol="0" anchor="b">
              <a:spAutoFit/>
            </a:bodyPr>
            <a:lstStyle/>
            <a:p>
              <a:pPr algn="ctr"/>
              <a:r>
                <a:rPr lang="en-US" altLang="zh-TW" sz="1800" b="1" dirty="0" err="1">
                  <a:solidFill>
                    <a:srgbClr val="7030A0"/>
                  </a:solidFill>
                  <a:latin typeface="微軟正黑體" panose="020B0604030504040204" pitchFamily="34" charset="-120"/>
                  <a:ea typeface="微軟正黑體" panose="020B0604030504040204" pitchFamily="34" charset="-120"/>
                </a:rPr>
                <a:t>NaOH</a:t>
              </a:r>
              <a:endParaRPr lang="en-US" altLang="zh-TW" sz="1800" b="1" dirty="0">
                <a:solidFill>
                  <a:srgbClr val="7030A0"/>
                </a:solidFill>
                <a:latin typeface="微軟正黑體" panose="020B0604030504040204" pitchFamily="34" charset="-120"/>
                <a:ea typeface="微軟正黑體" panose="020B0604030504040204" pitchFamily="34" charset="-120"/>
              </a:endParaRPr>
            </a:p>
            <a:p>
              <a:pPr algn="ctr"/>
              <a:r>
                <a:rPr lang="en-US" altLang="zh-TW" sz="1800" b="1" dirty="0">
                  <a:solidFill>
                    <a:srgbClr val="7030A0"/>
                  </a:solidFill>
                  <a:latin typeface="微軟正黑體" panose="020B0604030504040204" pitchFamily="34" charset="-120"/>
                  <a:ea typeface="微軟正黑體" panose="020B0604030504040204" pitchFamily="34" charset="-120"/>
                </a:rPr>
                <a:t>94 kg/d</a:t>
              </a:r>
              <a:endParaRPr lang="zh-TW" altLang="en-US" sz="1800" b="1" dirty="0">
                <a:solidFill>
                  <a:srgbClr val="7030A0"/>
                </a:solidFill>
                <a:latin typeface="微軟正黑體" panose="020B0604030504040204" pitchFamily="34" charset="-120"/>
                <a:ea typeface="微軟正黑體" panose="020B0604030504040204" pitchFamily="34" charset="-120"/>
              </a:endParaRPr>
            </a:p>
          </p:txBody>
        </p:sp>
        <p:cxnSp>
          <p:nvCxnSpPr>
            <p:cNvPr id="13" name="直線接點 12"/>
            <p:cNvCxnSpPr/>
            <p:nvPr/>
          </p:nvCxnSpPr>
          <p:spPr>
            <a:xfrm>
              <a:off x="3692248" y="3065546"/>
              <a:ext cx="5760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268312" y="3065546"/>
              <a:ext cx="0" cy="4812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4247586" y="3546813"/>
              <a:ext cx="50405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766918" y="3284984"/>
              <a:ext cx="1388879" cy="523658"/>
            </a:xfrm>
            <a:prstGeom prst="rect">
              <a:avLst/>
            </a:prstGeom>
            <a:pattFill prst="pct80">
              <a:fgClr>
                <a:srgbClr val="FFFF00"/>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srgbClr val="0000FF"/>
                  </a:solidFill>
                  <a:latin typeface="微軟正黑體" panose="020B0604030504040204" pitchFamily="34" charset="-120"/>
                  <a:ea typeface="微軟正黑體" panose="020B0604030504040204" pitchFamily="34" charset="-120"/>
                </a:rPr>
                <a:t>短床氣提</a:t>
              </a:r>
            </a:p>
          </p:txBody>
        </p:sp>
        <p:cxnSp>
          <p:nvCxnSpPr>
            <p:cNvPr id="17" name="直線接點 16"/>
            <p:cNvCxnSpPr/>
            <p:nvPr/>
          </p:nvCxnSpPr>
          <p:spPr>
            <a:xfrm>
              <a:off x="5471722" y="2833286"/>
              <a:ext cx="0" cy="46166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471722" y="2833286"/>
              <a:ext cx="100811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6479834" y="2824912"/>
              <a:ext cx="0" cy="7219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6479834" y="3546813"/>
              <a:ext cx="50405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012398" y="3284984"/>
              <a:ext cx="1388879" cy="523658"/>
            </a:xfrm>
            <a:prstGeom prst="rect">
              <a:avLst/>
            </a:prstGeom>
            <a:solidFill>
              <a:srgbClr val="FFFF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srgbClr val="0000FF"/>
                  </a:solidFill>
                  <a:latin typeface="微軟正黑體" panose="020B0604030504040204" pitchFamily="34" charset="-120"/>
                  <a:ea typeface="微軟正黑體" panose="020B0604030504040204" pitchFamily="34" charset="-120"/>
                </a:rPr>
                <a:t>氨吸收單元</a:t>
              </a:r>
            </a:p>
          </p:txBody>
        </p:sp>
        <p:sp>
          <p:nvSpPr>
            <p:cNvPr id="22" name="文字方塊 21"/>
            <p:cNvSpPr txBox="1"/>
            <p:nvPr/>
          </p:nvSpPr>
          <p:spPr>
            <a:xfrm>
              <a:off x="5003670" y="1750532"/>
              <a:ext cx="1944216" cy="8984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wrap="square" rtlCol="0" anchor="b">
              <a:spAutoFit/>
            </a:bodyPr>
            <a:lstStyle/>
            <a:p>
              <a:pPr algn="ctr"/>
              <a:r>
                <a:rPr lang="en-US" altLang="zh-TW" sz="1800" dirty="0">
                  <a:latin typeface="微軟正黑體" panose="020B0604030504040204" pitchFamily="34" charset="-120"/>
                  <a:ea typeface="微軟正黑體" panose="020B0604030504040204" pitchFamily="34" charset="-120"/>
                </a:rPr>
                <a:t>~857 kg/d</a:t>
              </a:r>
            </a:p>
            <a:p>
              <a:pPr algn="ctr"/>
              <a:r>
                <a:rPr lang="en-US" altLang="zh-TW" sz="1800" dirty="0">
                  <a:latin typeface="微軟正黑體" panose="020B0604030504040204" pitchFamily="34" charset="-120"/>
                  <a:ea typeface="微軟正黑體" panose="020B0604030504040204" pitchFamily="34" charset="-120"/>
                </a:rPr>
                <a:t>NH</a:t>
              </a:r>
              <a:r>
                <a:rPr lang="en-US" altLang="zh-TW" sz="900" dirty="0">
                  <a:latin typeface="微軟正黑體" panose="020B0604030504040204" pitchFamily="34" charset="-120"/>
                  <a:ea typeface="微軟正黑體" panose="020B0604030504040204" pitchFamily="34" charset="-120"/>
                </a:rPr>
                <a:t>3</a:t>
              </a:r>
              <a:r>
                <a:rPr lang="en-US" altLang="zh-TW" sz="1800" dirty="0">
                  <a:latin typeface="微軟正黑體" panose="020B0604030504040204" pitchFamily="34" charset="-120"/>
                  <a:ea typeface="微軟正黑體" panose="020B0604030504040204" pitchFamily="34" charset="-120"/>
                </a:rPr>
                <a:t>≧35%(g)</a:t>
              </a:r>
              <a:endParaRPr lang="zh-TW" altLang="en-US" sz="1800" dirty="0">
                <a:latin typeface="微軟正黑體" panose="020B0604030504040204" pitchFamily="34" charset="-120"/>
                <a:ea typeface="微軟正黑體" panose="020B0604030504040204" pitchFamily="34" charset="-120"/>
              </a:endParaRPr>
            </a:p>
          </p:txBody>
        </p:sp>
        <p:cxnSp>
          <p:nvCxnSpPr>
            <p:cNvPr id="23" name="直線單箭頭接點 22"/>
            <p:cNvCxnSpPr/>
            <p:nvPr/>
          </p:nvCxnSpPr>
          <p:spPr>
            <a:xfrm>
              <a:off x="7706837" y="2862903"/>
              <a:ext cx="0" cy="43204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6731862" y="1915211"/>
              <a:ext cx="1944216" cy="898474"/>
            </a:xfrm>
            <a:prstGeom prst="rect">
              <a:avLst/>
            </a:prstGeom>
            <a:noFill/>
          </p:spPr>
          <p:txBody>
            <a:bodyPr wrap="square" rtlCol="0" anchor="b">
              <a:spAutoFit/>
            </a:bodyPr>
            <a:lstStyle/>
            <a:p>
              <a:pPr algn="ctr"/>
              <a:r>
                <a:rPr lang="en-US" altLang="zh-TW" sz="1800" b="1" dirty="0">
                  <a:solidFill>
                    <a:srgbClr val="7030A0"/>
                  </a:solidFill>
                  <a:latin typeface="微軟正黑體" panose="020B0604030504040204" pitchFamily="34" charset="-120"/>
                  <a:ea typeface="微軟正黑體" panose="020B0604030504040204" pitchFamily="34" charset="-120"/>
                </a:rPr>
                <a:t>RO</a:t>
              </a:r>
              <a:r>
                <a:rPr lang="zh-TW" altLang="en-US" sz="1800" b="1" dirty="0">
                  <a:solidFill>
                    <a:srgbClr val="7030A0"/>
                  </a:solidFill>
                  <a:latin typeface="微軟正黑體" panose="020B0604030504040204" pitchFamily="34" charset="-120"/>
                  <a:ea typeface="微軟正黑體" panose="020B0604030504040204" pitchFamily="34" charset="-120"/>
                </a:rPr>
                <a:t>水</a:t>
              </a:r>
              <a:endParaRPr lang="en-US" altLang="zh-TW" sz="1800" b="1" dirty="0">
                <a:solidFill>
                  <a:srgbClr val="7030A0"/>
                </a:solidFill>
                <a:latin typeface="微軟正黑體" panose="020B0604030504040204" pitchFamily="34" charset="-120"/>
                <a:ea typeface="微軟正黑體" panose="020B0604030504040204" pitchFamily="34" charset="-120"/>
              </a:endParaRPr>
            </a:p>
            <a:p>
              <a:pPr algn="ctr"/>
              <a:r>
                <a:rPr lang="en-US" altLang="zh-TW" sz="1800" b="1" dirty="0">
                  <a:solidFill>
                    <a:srgbClr val="7030A0"/>
                  </a:solidFill>
                  <a:latin typeface="微軟正黑體" panose="020B0604030504040204" pitchFamily="34" charset="-120"/>
                  <a:ea typeface="微軟正黑體" panose="020B0604030504040204" pitchFamily="34" charset="-120"/>
                </a:rPr>
                <a:t>800 L/d</a:t>
              </a:r>
              <a:endParaRPr lang="zh-TW" altLang="en-US" sz="1800" b="1" dirty="0">
                <a:solidFill>
                  <a:srgbClr val="7030A0"/>
                </a:solidFill>
                <a:latin typeface="微軟正黑體" panose="020B0604030504040204" pitchFamily="34" charset="-120"/>
                <a:ea typeface="微軟正黑體" panose="020B0604030504040204" pitchFamily="34" charset="-120"/>
              </a:endParaRPr>
            </a:p>
          </p:txBody>
        </p:sp>
        <p:cxnSp>
          <p:nvCxnSpPr>
            <p:cNvPr id="25" name="直線單箭頭接點 24"/>
            <p:cNvCxnSpPr/>
            <p:nvPr/>
          </p:nvCxnSpPr>
          <p:spPr>
            <a:xfrm>
              <a:off x="7703970" y="3838259"/>
              <a:ext cx="0" cy="4320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6731862" y="4932464"/>
              <a:ext cx="1944216" cy="8984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wrap="square" rtlCol="0" anchor="t">
              <a:spAutoFit/>
            </a:bodyPr>
            <a:lstStyle/>
            <a:p>
              <a:pPr algn="ctr"/>
              <a:r>
                <a:rPr lang="zh-TW" altLang="zh-TW"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25%</a:t>
              </a:r>
              <a:r>
                <a:rPr lang="zh-TW" altLang="en-US" sz="1800" dirty="0">
                  <a:latin typeface="微軟正黑體" panose="020B0604030504040204" pitchFamily="34" charset="-120"/>
                  <a:ea typeface="微軟正黑體" panose="020B0604030504040204" pitchFamily="34" charset="-120"/>
                </a:rPr>
                <a:t>氨水</a:t>
              </a:r>
              <a:endParaRPr lang="en-US" altLang="zh-TW" sz="1800" dirty="0">
                <a:latin typeface="微軟正黑體" panose="020B0604030504040204" pitchFamily="34" charset="-120"/>
                <a:ea typeface="微軟正黑體" panose="020B0604030504040204" pitchFamily="34" charset="-120"/>
              </a:endParaRPr>
            </a:p>
            <a:p>
              <a:pPr algn="ctr"/>
              <a:r>
                <a:rPr lang="en-US" altLang="zh-TW" sz="1800" dirty="0">
                  <a:latin typeface="微軟正黑體" panose="020B0604030504040204" pitchFamily="34" charset="-120"/>
                  <a:ea typeface="微軟正黑體" panose="020B0604030504040204" pitchFamily="34" charset="-120"/>
                </a:rPr>
                <a:t>1200L/d</a:t>
              </a:r>
            </a:p>
          </p:txBody>
        </p:sp>
        <p:cxnSp>
          <p:nvCxnSpPr>
            <p:cNvPr id="27" name="直線接點 26"/>
            <p:cNvCxnSpPr/>
            <p:nvPr/>
          </p:nvCxnSpPr>
          <p:spPr>
            <a:xfrm>
              <a:off x="5471722" y="3808642"/>
              <a:ext cx="0" cy="46166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flipH="1">
              <a:off x="2087346" y="4270307"/>
              <a:ext cx="3384376"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9" name="箭號: 五邊形 36"/>
            <p:cNvSpPr/>
            <p:nvPr/>
          </p:nvSpPr>
          <p:spPr>
            <a:xfrm flipH="1">
              <a:off x="420817" y="4018279"/>
              <a:ext cx="1664381" cy="504056"/>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排水</a:t>
              </a:r>
            </a:p>
          </p:txBody>
        </p:sp>
        <p:sp>
          <p:nvSpPr>
            <p:cNvPr id="30" name="文字方塊 29"/>
            <p:cNvSpPr txBox="1"/>
            <p:nvPr/>
          </p:nvSpPr>
          <p:spPr>
            <a:xfrm>
              <a:off x="420817" y="4655464"/>
              <a:ext cx="1944216" cy="134155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wrap="square" rtlCol="0" anchor="t">
              <a:spAutoFit/>
            </a:bodyPr>
            <a:lstStyle/>
            <a:p>
              <a:pPr algn="ctr"/>
              <a:r>
                <a:rPr lang="en-US" altLang="zh-TW" sz="1800" dirty="0">
                  <a:latin typeface="微軟正黑體" panose="020B0604030504040204" pitchFamily="34" charset="-120"/>
                  <a:ea typeface="微軟正黑體" panose="020B0604030504040204" pitchFamily="34" charset="-120"/>
                </a:rPr>
                <a:t>20CMD</a:t>
              </a:r>
            </a:p>
            <a:p>
              <a:pPr algn="ctr"/>
              <a:r>
                <a:rPr lang="en-US" altLang="zh-TW" sz="1800" dirty="0">
                  <a:latin typeface="微軟正黑體" panose="020B0604030504040204" pitchFamily="34" charset="-120"/>
                  <a:ea typeface="微軟正黑體" panose="020B0604030504040204" pitchFamily="34" charset="-120"/>
                </a:rPr>
                <a:t>NH</a:t>
              </a:r>
              <a:r>
                <a:rPr lang="en-US" altLang="zh-TW" sz="900" dirty="0">
                  <a:latin typeface="微軟正黑體" panose="020B0604030504040204" pitchFamily="34" charset="-120"/>
                  <a:ea typeface="微軟正黑體" panose="020B0604030504040204" pitchFamily="34" charset="-120"/>
                </a:rPr>
                <a:t>3</a:t>
              </a:r>
              <a:r>
                <a:rPr lang="en-US" altLang="zh-TW" sz="1800" dirty="0">
                  <a:latin typeface="微軟正黑體" panose="020B0604030504040204" pitchFamily="34" charset="-120"/>
                  <a:ea typeface="微軟正黑體" panose="020B0604030504040204" pitchFamily="34" charset="-120"/>
                </a:rPr>
                <a:t>-N</a:t>
              </a:r>
            </a:p>
            <a:p>
              <a:pPr algn="ctr"/>
              <a:r>
                <a:rPr lang="en-US" altLang="zh-TW" sz="1800" dirty="0">
                  <a:latin typeface="微軟正黑體" panose="020B0604030504040204" pitchFamily="34" charset="-120"/>
                  <a:ea typeface="微軟正黑體" panose="020B0604030504040204" pitchFamily="34" charset="-120"/>
                </a:rPr>
                <a:t>≦500 mg/L</a:t>
              </a:r>
            </a:p>
          </p:txBody>
        </p:sp>
        <p:sp>
          <p:nvSpPr>
            <p:cNvPr id="31" name="矩形 30"/>
            <p:cNvSpPr/>
            <p:nvPr/>
          </p:nvSpPr>
          <p:spPr>
            <a:xfrm>
              <a:off x="7012398" y="4270307"/>
              <a:ext cx="1388879" cy="523658"/>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srgbClr val="0000FF"/>
                  </a:solidFill>
                  <a:latin typeface="微軟正黑體" panose="020B0604030504040204" pitchFamily="34" charset="-120"/>
                  <a:ea typeface="微軟正黑體" panose="020B0604030504040204" pitchFamily="34" charset="-120"/>
                </a:rPr>
                <a:t>濃氨水</a:t>
              </a:r>
            </a:p>
          </p:txBody>
        </p:sp>
      </p:grpSp>
      <p:pic>
        <p:nvPicPr>
          <p:cNvPr id="32" name="圖片 31">
            <a:extLst>
              <a:ext uri="{FF2B5EF4-FFF2-40B4-BE49-F238E27FC236}">
                <a16:creationId xmlns="" xmlns:a16="http://schemas.microsoft.com/office/drawing/2014/main" id="{9D941A65-8897-46B6-A80D-428363ABE79C}"/>
              </a:ext>
            </a:extLst>
          </p:cNvPr>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801094" y="4258048"/>
            <a:ext cx="3901098" cy="219494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21</a:t>
            </a:fld>
            <a:endParaRPr lang="zh-TW" altLang="en-US" dirty="0"/>
          </a:p>
        </p:txBody>
      </p:sp>
      <p:sp>
        <p:nvSpPr>
          <p:cNvPr id="5" name="AutoShape 2">
            <a:extLst>
              <a:ext uri="{FF2B5EF4-FFF2-40B4-BE49-F238E27FC236}">
                <a16:creationId xmlns="" xmlns:a16="http://schemas.microsoft.com/office/drawing/2014/main" id="{E07EE871-3285-4373-B72D-6E90F17D2814}"/>
              </a:ext>
            </a:extLst>
          </p:cNvPr>
          <p:cNvSpPr>
            <a:spLocks noChangeArrowheads="1"/>
          </p:cNvSpPr>
          <p:nvPr/>
        </p:nvSpPr>
        <p:spPr bwMode="auto">
          <a:xfrm>
            <a:off x="1331640" y="0"/>
            <a:ext cx="7169150" cy="696337"/>
          </a:xfrm>
          <a:prstGeom prst="roundRect">
            <a:avLst>
              <a:gd name="adj" fmla="val 12495"/>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eaLnBrk="1" hangingPunct="1"/>
            <a:r>
              <a:rPr lang="zh-TW" altLang="en-US" dirty="0">
                <a:solidFill>
                  <a:schemeClr val="bg1"/>
                </a:solidFill>
                <a:latin typeface="微軟正黑體" pitchFamily="34" charset="-120"/>
                <a:ea typeface="微軟正黑體" pitchFamily="34" charset="-120"/>
              </a:rPr>
              <a:t>氨氮廢水以脫氣膜處理之原理</a:t>
            </a:r>
          </a:p>
        </p:txBody>
      </p:sp>
      <p:sp>
        <p:nvSpPr>
          <p:cNvPr id="6" name="Rectangle 4">
            <a:extLst>
              <a:ext uri="{FF2B5EF4-FFF2-40B4-BE49-F238E27FC236}">
                <a16:creationId xmlns="" xmlns:a16="http://schemas.microsoft.com/office/drawing/2014/main" id="{FAD4AB39-63BB-4C7A-A747-081D51AFB4C4}"/>
              </a:ext>
            </a:extLst>
          </p:cNvPr>
          <p:cNvSpPr>
            <a:spLocks noChangeArrowheads="1"/>
          </p:cNvSpPr>
          <p:nvPr/>
        </p:nvSpPr>
        <p:spPr bwMode="auto">
          <a:xfrm>
            <a:off x="971550" y="2232025"/>
            <a:ext cx="6567488" cy="1676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7" name="Rectangle 5">
            <a:extLst>
              <a:ext uri="{FF2B5EF4-FFF2-40B4-BE49-F238E27FC236}">
                <a16:creationId xmlns="" xmlns:a16="http://schemas.microsoft.com/office/drawing/2014/main" id="{CC6A7257-F759-4E1B-9F50-FCF8E0ED3053}"/>
              </a:ext>
            </a:extLst>
          </p:cNvPr>
          <p:cNvSpPr>
            <a:spLocks noRot="1" noChangeAspect="1" noMove="1" noResize="1" noEditPoints="1" noAdjustHandles="1" noChangeArrowheads="1" noChangeShapeType="1" noTextEdit="1"/>
          </p:cNvSpPr>
          <p:nvPr/>
        </p:nvSpPr>
        <p:spPr bwMode="auto">
          <a:xfrm>
            <a:off x="1219200" y="1271588"/>
            <a:ext cx="5863656" cy="1500412"/>
          </a:xfrm>
          <a:prstGeom prst="rect">
            <a:avLst/>
          </a:prstGeom>
          <a:blipFill rotWithShape="1">
            <a:blip r:embed="rId2" cstate="print"/>
            <a:stretch>
              <a:fillRect l="-2079" t="-4065"/>
            </a:stretch>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zh-TW" altLang="en-US" dirty="0">
                <a:noFill/>
              </a:rPr>
              <a:t> </a:t>
            </a:r>
          </a:p>
        </p:txBody>
      </p:sp>
      <p:sp>
        <p:nvSpPr>
          <p:cNvPr id="8" name="Text Box 7">
            <a:extLst>
              <a:ext uri="{FF2B5EF4-FFF2-40B4-BE49-F238E27FC236}">
                <a16:creationId xmlns="" xmlns:a16="http://schemas.microsoft.com/office/drawing/2014/main" id="{AD94C32F-E76C-4002-BD98-7E735A09032F}"/>
              </a:ext>
            </a:extLst>
          </p:cNvPr>
          <p:cNvSpPr txBox="1">
            <a:spLocks noChangeArrowheads="1"/>
          </p:cNvSpPr>
          <p:nvPr/>
        </p:nvSpPr>
        <p:spPr bwMode="auto">
          <a:xfrm>
            <a:off x="2463800" y="981075"/>
            <a:ext cx="184150" cy="884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eaLnBrk="1" hangingPunct="1"/>
            <a:endParaRPr lang="en-US" altLang="zh-TW" sz="2800" dirty="0">
              <a:ea typeface="細明體" panose="02020509000000000000" pitchFamily="49" charset="-120"/>
            </a:endParaRPr>
          </a:p>
          <a:p>
            <a:endParaRPr lang="en-US" altLang="zh-TW" sz="2400" dirty="0">
              <a:ea typeface="華康中楷體" pitchFamily="49" charset="-120"/>
            </a:endParaRPr>
          </a:p>
        </p:txBody>
      </p:sp>
      <p:sp>
        <p:nvSpPr>
          <p:cNvPr id="9" name="Line 8">
            <a:extLst>
              <a:ext uri="{FF2B5EF4-FFF2-40B4-BE49-F238E27FC236}">
                <a16:creationId xmlns="" xmlns:a16="http://schemas.microsoft.com/office/drawing/2014/main" id="{2193B006-DE38-4D45-85CF-BB7ACB75D324}"/>
              </a:ext>
            </a:extLst>
          </p:cNvPr>
          <p:cNvSpPr>
            <a:spLocks noChangeShapeType="1"/>
          </p:cNvSpPr>
          <p:nvPr/>
        </p:nvSpPr>
        <p:spPr bwMode="auto">
          <a:xfrm>
            <a:off x="395288" y="1052513"/>
            <a:ext cx="8353425" cy="0"/>
          </a:xfrm>
          <a:prstGeom prst="line">
            <a:avLst/>
          </a:prstGeom>
          <a:noFill/>
          <a:ln w="57150" cmpd="thickThin">
            <a:solidFill>
              <a:schemeClr val="hlink"/>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pic>
        <p:nvPicPr>
          <p:cNvPr id="10" name="Picture 0">
            <a:extLst>
              <a:ext uri="{FF2B5EF4-FFF2-40B4-BE49-F238E27FC236}">
                <a16:creationId xmlns="" xmlns:a16="http://schemas.microsoft.com/office/drawing/2014/main" id="{6600C2D9-E655-461F-9A80-11EAE6B227EE}"/>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00113" y="2771775"/>
            <a:ext cx="3625850" cy="27638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1">
            <a:extLst>
              <a:ext uri="{FF2B5EF4-FFF2-40B4-BE49-F238E27FC236}">
                <a16:creationId xmlns="" xmlns:a16="http://schemas.microsoft.com/office/drawing/2014/main" id="{A57DA2A4-6081-4AC4-8475-246FCEE93766}"/>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19700" y="2770188"/>
            <a:ext cx="2828925"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ext Box 4">
            <a:extLst>
              <a:ext uri="{FF2B5EF4-FFF2-40B4-BE49-F238E27FC236}">
                <a16:creationId xmlns="" xmlns:a16="http://schemas.microsoft.com/office/drawing/2014/main" id="{C43996CF-B56F-4FAF-A59D-84FFDCCF003F}"/>
              </a:ext>
            </a:extLst>
          </p:cNvPr>
          <p:cNvSpPr txBox="1">
            <a:spLocks noChangeArrowheads="1"/>
          </p:cNvSpPr>
          <p:nvPr/>
        </p:nvSpPr>
        <p:spPr bwMode="auto">
          <a:xfrm>
            <a:off x="950913" y="5491163"/>
            <a:ext cx="3575050" cy="49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120000"/>
              </a:lnSpc>
            </a:pPr>
            <a:r>
              <a:rPr lang="zh-TW" altLang="en-US" sz="2400" dirty="0">
                <a:solidFill>
                  <a:srgbClr val="0000FF"/>
                </a:solidFill>
                <a:latin typeface="微軟正黑體" pitchFamily="34" charset="-120"/>
                <a:ea typeface="微軟正黑體" pitchFamily="34" charset="-120"/>
              </a:rPr>
              <a:t>游</a:t>
            </a:r>
            <a:r>
              <a:rPr lang="zh-TW" altLang="zh-TW" sz="2400" dirty="0" smtClean="0">
                <a:solidFill>
                  <a:srgbClr val="0000FF"/>
                </a:solidFill>
                <a:latin typeface="微軟正黑體" pitchFamily="34" charset="-120"/>
                <a:ea typeface="微軟正黑體" pitchFamily="34" charset="-120"/>
              </a:rPr>
              <a:t>離</a:t>
            </a:r>
            <a:r>
              <a:rPr lang="zh-TW" altLang="zh-TW" sz="2400" dirty="0">
                <a:solidFill>
                  <a:srgbClr val="0000FF"/>
                </a:solidFill>
                <a:latin typeface="微軟正黑體" pitchFamily="34" charset="-120"/>
                <a:ea typeface="微軟正黑體" pitchFamily="34" charset="-120"/>
              </a:rPr>
              <a:t>氨溶解</a:t>
            </a:r>
            <a:r>
              <a:rPr lang="zh-TW" altLang="en-US" sz="2400" dirty="0">
                <a:solidFill>
                  <a:srgbClr val="0000FF"/>
                </a:solidFill>
                <a:latin typeface="微軟正黑體" pitchFamily="34" charset="-120"/>
                <a:ea typeface="微軟正黑體" pitchFamily="34" charset="-120"/>
              </a:rPr>
              <a:t>曲線</a:t>
            </a:r>
          </a:p>
        </p:txBody>
      </p:sp>
      <p:sp>
        <p:nvSpPr>
          <p:cNvPr id="13" name="Text Box 4">
            <a:extLst>
              <a:ext uri="{FF2B5EF4-FFF2-40B4-BE49-F238E27FC236}">
                <a16:creationId xmlns="" xmlns:a16="http://schemas.microsoft.com/office/drawing/2014/main" id="{B916E31B-5C26-4BEC-AD90-F513E46478A3}"/>
              </a:ext>
            </a:extLst>
          </p:cNvPr>
          <p:cNvSpPr txBox="1">
            <a:spLocks noChangeArrowheads="1"/>
          </p:cNvSpPr>
          <p:nvPr/>
        </p:nvSpPr>
        <p:spPr bwMode="auto">
          <a:xfrm>
            <a:off x="5651500" y="5449888"/>
            <a:ext cx="2032000" cy="49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nSpc>
                <a:spcPct val="120000"/>
              </a:lnSpc>
            </a:pPr>
            <a:r>
              <a:rPr lang="zh-TW" altLang="en-US" sz="2400" dirty="0">
                <a:solidFill>
                  <a:srgbClr val="0000FF"/>
                </a:solidFill>
                <a:latin typeface="微軟正黑體" pitchFamily="34" charset="-120"/>
                <a:ea typeface="微軟正黑體" pitchFamily="34" charset="-120"/>
              </a:rPr>
              <a:t>氨氮去除過程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22</a:t>
            </a:fld>
            <a:endParaRPr lang="zh-TW" altLang="en-US" dirty="0"/>
          </a:p>
        </p:txBody>
      </p:sp>
      <p:sp>
        <p:nvSpPr>
          <p:cNvPr id="5" name="AutoShape 2">
            <a:extLst>
              <a:ext uri="{FF2B5EF4-FFF2-40B4-BE49-F238E27FC236}">
                <a16:creationId xmlns="" xmlns:a16="http://schemas.microsoft.com/office/drawing/2014/main" id="{CF8C8DB6-CD4E-467F-BF91-7AFD43A359D6}"/>
              </a:ext>
            </a:extLst>
          </p:cNvPr>
          <p:cNvSpPr>
            <a:spLocks noChangeArrowheads="1"/>
          </p:cNvSpPr>
          <p:nvPr/>
        </p:nvSpPr>
        <p:spPr bwMode="auto">
          <a:xfrm>
            <a:off x="1979712" y="116632"/>
            <a:ext cx="5715000" cy="696337"/>
          </a:xfrm>
          <a:prstGeom prst="roundRect">
            <a:avLst>
              <a:gd name="adj" fmla="val 12495"/>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eaLnBrk="1" hangingPunct="1"/>
            <a:r>
              <a:rPr lang="zh-TW" altLang="en-US" dirty="0">
                <a:solidFill>
                  <a:schemeClr val="bg1"/>
                </a:solidFill>
                <a:latin typeface="微軟正黑體" pitchFamily="34" charset="-120"/>
                <a:ea typeface="微軟正黑體" pitchFamily="34" charset="-120"/>
              </a:rPr>
              <a:t>氨氮脫氣膜構造示意圖</a:t>
            </a:r>
          </a:p>
        </p:txBody>
      </p:sp>
      <p:sp>
        <p:nvSpPr>
          <p:cNvPr id="6" name="Text Box 7">
            <a:extLst>
              <a:ext uri="{FF2B5EF4-FFF2-40B4-BE49-F238E27FC236}">
                <a16:creationId xmlns="" xmlns:a16="http://schemas.microsoft.com/office/drawing/2014/main" id="{F618F008-F2A9-4647-8C51-22AD3D933AF1}"/>
              </a:ext>
            </a:extLst>
          </p:cNvPr>
          <p:cNvSpPr txBox="1">
            <a:spLocks noChangeArrowheads="1"/>
          </p:cNvSpPr>
          <p:nvPr/>
        </p:nvSpPr>
        <p:spPr bwMode="auto">
          <a:xfrm>
            <a:off x="2463800" y="981075"/>
            <a:ext cx="184150" cy="884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eaLnBrk="1" hangingPunct="1"/>
            <a:endParaRPr lang="en-US" altLang="zh-TW" sz="2800" dirty="0">
              <a:ea typeface="細明體" panose="02020509000000000000" pitchFamily="49" charset="-120"/>
            </a:endParaRPr>
          </a:p>
          <a:p>
            <a:endParaRPr lang="en-US" altLang="zh-TW" sz="2400" dirty="0">
              <a:ea typeface="華康中楷體" pitchFamily="49" charset="-120"/>
            </a:endParaRPr>
          </a:p>
        </p:txBody>
      </p:sp>
      <p:sp>
        <p:nvSpPr>
          <p:cNvPr id="7" name="Line 8">
            <a:extLst>
              <a:ext uri="{FF2B5EF4-FFF2-40B4-BE49-F238E27FC236}">
                <a16:creationId xmlns="" xmlns:a16="http://schemas.microsoft.com/office/drawing/2014/main" id="{6D40216A-AFAE-41E8-BF4F-00BF71914B13}"/>
              </a:ext>
            </a:extLst>
          </p:cNvPr>
          <p:cNvSpPr>
            <a:spLocks noChangeShapeType="1"/>
          </p:cNvSpPr>
          <p:nvPr/>
        </p:nvSpPr>
        <p:spPr bwMode="auto">
          <a:xfrm>
            <a:off x="395288" y="1052513"/>
            <a:ext cx="8353425" cy="0"/>
          </a:xfrm>
          <a:prstGeom prst="line">
            <a:avLst/>
          </a:prstGeom>
          <a:noFill/>
          <a:ln w="57150" cmpd="thickThin">
            <a:solidFill>
              <a:schemeClr val="hlink"/>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pic>
        <p:nvPicPr>
          <p:cNvPr id="8" name="Picture 2" descr="未命名">
            <a:extLst>
              <a:ext uri="{FF2B5EF4-FFF2-40B4-BE49-F238E27FC236}">
                <a16:creationId xmlns="" xmlns:a16="http://schemas.microsoft.com/office/drawing/2014/main" id="{D4750FEA-9997-4D9E-9F1C-CDE389C1BB6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05" t="14137" r="3406" b="21371"/>
          <a:stretch>
            <a:fillRect/>
          </a:stretch>
        </p:blipFill>
        <p:spPr bwMode="auto">
          <a:xfrm>
            <a:off x="53975" y="1268413"/>
            <a:ext cx="9036050" cy="207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矩形 1">
            <a:extLst>
              <a:ext uri="{FF2B5EF4-FFF2-40B4-BE49-F238E27FC236}">
                <a16:creationId xmlns="" xmlns:a16="http://schemas.microsoft.com/office/drawing/2014/main" id="{4A067CC3-7B3B-437F-A272-7D1B18EA4082}"/>
              </a:ext>
            </a:extLst>
          </p:cNvPr>
          <p:cNvSpPr>
            <a:spLocks noChangeArrowheads="1"/>
          </p:cNvSpPr>
          <p:nvPr/>
        </p:nvSpPr>
        <p:spPr bwMode="auto">
          <a:xfrm>
            <a:off x="750888" y="3573463"/>
            <a:ext cx="793115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l" eaLnBrk="1" hangingPunct="1">
              <a:lnSpc>
                <a:spcPct val="150000"/>
              </a:lnSpc>
            </a:pPr>
            <a:r>
              <a:rPr lang="zh-TW" altLang="en-US" sz="2000" dirty="0">
                <a:solidFill>
                  <a:srgbClr val="0000FF"/>
                </a:solidFill>
                <a:latin typeface="微軟正黑體" pitchFamily="34" charset="-120"/>
                <a:ea typeface="微軟正黑體" pitchFamily="34" charset="-120"/>
              </a:rPr>
              <a:t>使用說明</a:t>
            </a:r>
            <a:r>
              <a:rPr lang="en-US" altLang="zh-TW" sz="2000" dirty="0">
                <a:solidFill>
                  <a:srgbClr val="0000FF"/>
                </a:solidFill>
                <a:latin typeface="微軟正黑體" pitchFamily="34" charset="-120"/>
                <a:ea typeface="微軟正黑體" pitchFamily="34" charset="-120"/>
              </a:rPr>
              <a:t>:</a:t>
            </a:r>
            <a:endParaRPr lang="en-US" altLang="zh-CN" sz="2000" dirty="0">
              <a:solidFill>
                <a:srgbClr val="0000FF"/>
              </a:solidFill>
              <a:latin typeface="微軟正黑體" pitchFamily="34" charset="-120"/>
              <a:ea typeface="微軟正黑體" pitchFamily="34" charset="-120"/>
            </a:endParaRPr>
          </a:p>
          <a:p>
            <a:pPr algn="l" eaLnBrk="1" hangingPunct="1">
              <a:lnSpc>
                <a:spcPct val="150000"/>
              </a:lnSpc>
            </a:pPr>
            <a:r>
              <a:rPr lang="en-US" altLang="zh-CN" sz="2000" dirty="0">
                <a:solidFill>
                  <a:srgbClr val="0000FF"/>
                </a:solidFill>
                <a:latin typeface="微軟正黑體" pitchFamily="34" charset="-120"/>
                <a:ea typeface="微軟正黑體" pitchFamily="34" charset="-120"/>
              </a:rPr>
              <a:t>1</a:t>
            </a:r>
            <a:r>
              <a:rPr lang="en-US" altLang="zh-CN" sz="2000" dirty="0" smtClean="0">
                <a:solidFill>
                  <a:srgbClr val="0000FF"/>
                </a:solidFill>
                <a:latin typeface="微軟正黑體" pitchFamily="34" charset="-120"/>
                <a:ea typeface="微軟正黑體" pitchFamily="34" charset="-120"/>
              </a:rPr>
              <a:t>.</a:t>
            </a:r>
            <a:r>
              <a:rPr lang="zh-TW" altLang="en-US" sz="2000" dirty="0" smtClean="0">
                <a:solidFill>
                  <a:srgbClr val="0000FF"/>
                </a:solidFill>
                <a:latin typeface="微軟正黑體" pitchFamily="34" charset="-120"/>
                <a:ea typeface="微軟正黑體" pitchFamily="34" charset="-120"/>
              </a:rPr>
              <a:t> </a:t>
            </a:r>
            <a:r>
              <a:rPr lang="zh-CN" altLang="zh-TW" sz="2000" dirty="0" smtClean="0">
                <a:solidFill>
                  <a:srgbClr val="0000FF"/>
                </a:solidFill>
                <a:latin typeface="微軟正黑體" pitchFamily="34" charset="-120"/>
                <a:ea typeface="微軟正黑體" pitchFamily="34" charset="-120"/>
              </a:rPr>
              <a:t>膜</a:t>
            </a:r>
            <a:r>
              <a:rPr lang="zh-CN" altLang="zh-TW" sz="2000" dirty="0">
                <a:solidFill>
                  <a:srgbClr val="0000FF"/>
                </a:solidFill>
                <a:latin typeface="微軟正黑體" pitchFamily="34" charset="-120"/>
                <a:ea typeface="微軟正黑體" pitchFamily="34" charset="-120"/>
              </a:rPr>
              <a:t>組件應垂直安裝，稀硫酸從側下口進，從側上口出</a:t>
            </a:r>
            <a:endParaRPr lang="en-US" altLang="zh-CN" sz="2000" dirty="0">
              <a:solidFill>
                <a:srgbClr val="0000FF"/>
              </a:solidFill>
              <a:latin typeface="微軟正黑體" pitchFamily="34" charset="-120"/>
              <a:ea typeface="微軟正黑體" pitchFamily="34" charset="-120"/>
            </a:endParaRPr>
          </a:p>
          <a:p>
            <a:pPr algn="l" eaLnBrk="1" hangingPunct="1">
              <a:lnSpc>
                <a:spcPct val="150000"/>
              </a:lnSpc>
            </a:pPr>
            <a:r>
              <a:rPr lang="en-US" altLang="zh-TW" sz="2000" dirty="0">
                <a:solidFill>
                  <a:srgbClr val="0000FF"/>
                </a:solidFill>
                <a:latin typeface="微軟正黑體" pitchFamily="34" charset="-120"/>
                <a:ea typeface="微軟正黑體" pitchFamily="34" charset="-120"/>
              </a:rPr>
              <a:t>  </a:t>
            </a:r>
            <a:r>
              <a:rPr lang="zh-TW" altLang="en-US" sz="2000" dirty="0" smtClean="0">
                <a:solidFill>
                  <a:srgbClr val="0000FF"/>
                </a:solidFill>
                <a:latin typeface="微軟正黑體" pitchFamily="34" charset="-120"/>
                <a:ea typeface="微軟正黑體" pitchFamily="34" charset="-120"/>
              </a:rPr>
              <a:t>  </a:t>
            </a:r>
            <a:r>
              <a:rPr lang="en-US" altLang="zh-TW" sz="2000" dirty="0" smtClean="0">
                <a:solidFill>
                  <a:srgbClr val="0000FF"/>
                </a:solidFill>
                <a:latin typeface="微軟正黑體" pitchFamily="34" charset="-120"/>
                <a:ea typeface="微軟正黑體" pitchFamily="34" charset="-120"/>
              </a:rPr>
              <a:t>(</a:t>
            </a:r>
            <a:r>
              <a:rPr lang="zh-CN" altLang="zh-TW" sz="2000" dirty="0">
                <a:solidFill>
                  <a:srgbClr val="0000FF"/>
                </a:solidFill>
                <a:latin typeface="微軟正黑體" pitchFamily="34" charset="-120"/>
                <a:ea typeface="微軟正黑體" pitchFamily="34" charset="-120"/>
              </a:rPr>
              <a:t>此有利於稀硫酸與膜絲的充分接觸</a:t>
            </a:r>
            <a:r>
              <a:rPr lang="en-US" altLang="zh-TW" sz="2000" dirty="0" smtClean="0">
                <a:solidFill>
                  <a:srgbClr val="0000FF"/>
                </a:solidFill>
                <a:latin typeface="微軟正黑體" pitchFamily="34" charset="-120"/>
                <a:ea typeface="微軟正黑體" pitchFamily="34" charset="-120"/>
              </a:rPr>
              <a:t>)</a:t>
            </a:r>
            <a:r>
              <a:rPr lang="zh-TW" altLang="en-US" sz="2000" dirty="0" smtClean="0">
                <a:solidFill>
                  <a:srgbClr val="0000FF"/>
                </a:solidFill>
                <a:latin typeface="微軟正黑體" pitchFamily="34" charset="-120"/>
                <a:ea typeface="微軟正黑體" pitchFamily="34" charset="-120"/>
              </a:rPr>
              <a:t>。</a:t>
            </a:r>
            <a:endParaRPr lang="en-US" altLang="zh-CN" sz="2000" dirty="0">
              <a:solidFill>
                <a:srgbClr val="0000FF"/>
              </a:solidFill>
              <a:latin typeface="微軟正黑體" pitchFamily="34" charset="-120"/>
              <a:ea typeface="微軟正黑體" pitchFamily="34" charset="-120"/>
            </a:endParaRPr>
          </a:p>
          <a:p>
            <a:pPr algn="l" eaLnBrk="1" hangingPunct="1">
              <a:lnSpc>
                <a:spcPct val="150000"/>
              </a:lnSpc>
            </a:pPr>
            <a:r>
              <a:rPr lang="en-US" altLang="zh-CN" sz="2000" dirty="0">
                <a:solidFill>
                  <a:srgbClr val="0000FF"/>
                </a:solidFill>
                <a:latin typeface="微軟正黑體" pitchFamily="34" charset="-120"/>
                <a:ea typeface="微軟正黑體" pitchFamily="34" charset="-120"/>
              </a:rPr>
              <a:t>2</a:t>
            </a:r>
            <a:r>
              <a:rPr lang="en-US" altLang="zh-CN" sz="2000" dirty="0" smtClean="0">
                <a:solidFill>
                  <a:srgbClr val="0000FF"/>
                </a:solidFill>
                <a:latin typeface="微軟正黑體" pitchFamily="34" charset="-120"/>
                <a:ea typeface="微軟正黑體" pitchFamily="34" charset="-120"/>
              </a:rPr>
              <a:t>.</a:t>
            </a:r>
            <a:r>
              <a:rPr lang="zh-TW" altLang="en-US" sz="2000" dirty="0" smtClean="0">
                <a:solidFill>
                  <a:srgbClr val="0000FF"/>
                </a:solidFill>
                <a:latin typeface="微軟正黑體" pitchFamily="34" charset="-120"/>
                <a:ea typeface="微軟正黑體" pitchFamily="34" charset="-120"/>
              </a:rPr>
              <a:t> </a:t>
            </a:r>
            <a:r>
              <a:rPr lang="zh-CN" altLang="zh-TW" sz="2000" dirty="0" smtClean="0">
                <a:solidFill>
                  <a:srgbClr val="0000FF"/>
                </a:solidFill>
                <a:latin typeface="微軟正黑體" pitchFamily="34" charset="-120"/>
                <a:ea typeface="微軟正黑體" pitchFamily="34" charset="-120"/>
              </a:rPr>
              <a:t>廢水</a:t>
            </a:r>
            <a:r>
              <a:rPr lang="zh-CN" altLang="zh-TW" sz="2000" dirty="0">
                <a:solidFill>
                  <a:srgbClr val="0000FF"/>
                </a:solidFill>
                <a:latin typeface="微軟正黑體" pitchFamily="34" charset="-120"/>
                <a:ea typeface="微軟正黑體" pitchFamily="34" charset="-120"/>
              </a:rPr>
              <a:t>從上口進，從下口出，廢水與稀硫酸的流向必須</a:t>
            </a:r>
            <a:r>
              <a:rPr lang="zh-CN" altLang="zh-TW" sz="2000" dirty="0" smtClean="0">
                <a:solidFill>
                  <a:srgbClr val="0000FF"/>
                </a:solidFill>
                <a:latin typeface="微軟正黑體" pitchFamily="34" charset="-120"/>
                <a:ea typeface="微軟正黑體" pitchFamily="34" charset="-120"/>
              </a:rPr>
              <a:t>相反</a:t>
            </a:r>
            <a:r>
              <a:rPr lang="zh-TW" altLang="en-US" sz="2000" dirty="0" smtClean="0">
                <a:solidFill>
                  <a:srgbClr val="0000FF"/>
                </a:solidFill>
                <a:latin typeface="微軟正黑體" pitchFamily="34" charset="-120"/>
                <a:ea typeface="微軟正黑體" pitchFamily="34" charset="-120"/>
              </a:rPr>
              <a:t>。</a:t>
            </a:r>
            <a:endParaRPr lang="zh-TW" altLang="en-US" sz="2000" dirty="0">
              <a:solidFill>
                <a:srgbClr val="0000FF"/>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23</a:t>
            </a:fld>
            <a:endParaRPr lang="zh-TW" altLang="en-US" dirty="0"/>
          </a:p>
        </p:txBody>
      </p:sp>
      <p:sp>
        <p:nvSpPr>
          <p:cNvPr id="5" name="AutoShape 2">
            <a:extLst>
              <a:ext uri="{FF2B5EF4-FFF2-40B4-BE49-F238E27FC236}">
                <a16:creationId xmlns="" xmlns:a16="http://schemas.microsoft.com/office/drawing/2014/main" id="{B339831F-5BE1-4AF7-A123-3A69E07A4027}"/>
              </a:ext>
            </a:extLst>
          </p:cNvPr>
          <p:cNvSpPr>
            <a:spLocks noChangeArrowheads="1"/>
          </p:cNvSpPr>
          <p:nvPr/>
        </p:nvSpPr>
        <p:spPr bwMode="auto">
          <a:xfrm>
            <a:off x="1907704" y="0"/>
            <a:ext cx="5715000" cy="762000"/>
          </a:xfrm>
          <a:prstGeom prst="roundRect">
            <a:avLst>
              <a:gd name="adj" fmla="val 12495"/>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eaLnBrk="1" hangingPunct="1"/>
            <a:r>
              <a:rPr lang="zh-TW" altLang="en-US" sz="4000" dirty="0">
                <a:solidFill>
                  <a:schemeClr val="bg1"/>
                </a:solidFill>
                <a:latin typeface="微軟正黑體" pitchFamily="34" charset="-120"/>
                <a:ea typeface="微軟正黑體" pitchFamily="34" charset="-120"/>
              </a:rPr>
              <a:t>氨氮脫氣膜處理流程</a:t>
            </a:r>
          </a:p>
        </p:txBody>
      </p:sp>
      <p:sp>
        <p:nvSpPr>
          <p:cNvPr id="6" name="Text Box 7">
            <a:extLst>
              <a:ext uri="{FF2B5EF4-FFF2-40B4-BE49-F238E27FC236}">
                <a16:creationId xmlns="" xmlns:a16="http://schemas.microsoft.com/office/drawing/2014/main" id="{F9A25299-E2AE-44C1-B631-869517620199}"/>
              </a:ext>
            </a:extLst>
          </p:cNvPr>
          <p:cNvSpPr txBox="1">
            <a:spLocks noChangeArrowheads="1"/>
          </p:cNvSpPr>
          <p:nvPr/>
        </p:nvSpPr>
        <p:spPr bwMode="auto">
          <a:xfrm>
            <a:off x="1320800" y="1225550"/>
            <a:ext cx="184150" cy="884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eaLnBrk="1" hangingPunct="1"/>
            <a:endParaRPr lang="en-US" altLang="zh-TW" sz="2800" dirty="0">
              <a:ea typeface="細明體" panose="02020509000000000000" pitchFamily="49" charset="-120"/>
            </a:endParaRPr>
          </a:p>
          <a:p>
            <a:endParaRPr lang="en-US" altLang="zh-TW" sz="2400" dirty="0">
              <a:ea typeface="華康中楷體" pitchFamily="49" charset="-120"/>
            </a:endParaRPr>
          </a:p>
        </p:txBody>
      </p:sp>
      <p:sp>
        <p:nvSpPr>
          <p:cNvPr id="7" name="Line 8">
            <a:extLst>
              <a:ext uri="{FF2B5EF4-FFF2-40B4-BE49-F238E27FC236}">
                <a16:creationId xmlns="" xmlns:a16="http://schemas.microsoft.com/office/drawing/2014/main" id="{85B597AE-7DDA-4426-BCB8-702B08AE577C}"/>
              </a:ext>
            </a:extLst>
          </p:cNvPr>
          <p:cNvSpPr>
            <a:spLocks noChangeShapeType="1"/>
          </p:cNvSpPr>
          <p:nvPr/>
        </p:nvSpPr>
        <p:spPr bwMode="auto">
          <a:xfrm>
            <a:off x="466725" y="1123950"/>
            <a:ext cx="8353425" cy="0"/>
          </a:xfrm>
          <a:prstGeom prst="line">
            <a:avLst/>
          </a:prstGeom>
          <a:noFill/>
          <a:ln w="57150" cmpd="thickThin">
            <a:solidFill>
              <a:schemeClr val="hlink"/>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8" name="Rectangle 6">
            <a:extLst>
              <a:ext uri="{FF2B5EF4-FFF2-40B4-BE49-F238E27FC236}">
                <a16:creationId xmlns="" xmlns:a16="http://schemas.microsoft.com/office/drawing/2014/main" id="{D05E4B29-16C7-4543-8200-DCD0C4B24C66}"/>
              </a:ext>
            </a:extLst>
          </p:cNvPr>
          <p:cNvSpPr>
            <a:spLocks noChangeArrowheads="1"/>
          </p:cNvSpPr>
          <p:nvPr/>
        </p:nvSpPr>
        <p:spPr bwMode="auto">
          <a:xfrm>
            <a:off x="981075" y="1312863"/>
            <a:ext cx="1296988" cy="457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增壓泵</a:t>
            </a:r>
          </a:p>
        </p:txBody>
      </p:sp>
      <p:sp>
        <p:nvSpPr>
          <p:cNvPr id="9" name="Rectangle 6">
            <a:extLst>
              <a:ext uri="{FF2B5EF4-FFF2-40B4-BE49-F238E27FC236}">
                <a16:creationId xmlns="" xmlns:a16="http://schemas.microsoft.com/office/drawing/2014/main" id="{DE868DE7-5535-4503-A417-8D88E933D9CB}"/>
              </a:ext>
            </a:extLst>
          </p:cNvPr>
          <p:cNvSpPr>
            <a:spLocks noChangeArrowheads="1"/>
          </p:cNvSpPr>
          <p:nvPr/>
        </p:nvSpPr>
        <p:spPr bwMode="auto">
          <a:xfrm>
            <a:off x="2728913" y="1298575"/>
            <a:ext cx="1296987" cy="5000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微濾</a:t>
            </a:r>
          </a:p>
        </p:txBody>
      </p:sp>
      <p:sp>
        <p:nvSpPr>
          <p:cNvPr id="10" name="Rectangle 6">
            <a:extLst>
              <a:ext uri="{FF2B5EF4-FFF2-40B4-BE49-F238E27FC236}">
                <a16:creationId xmlns="" xmlns:a16="http://schemas.microsoft.com/office/drawing/2014/main" id="{ACF79079-55BD-4EEE-A349-A20E9EDF5EC3}"/>
              </a:ext>
            </a:extLst>
          </p:cNvPr>
          <p:cNvSpPr>
            <a:spLocks noChangeArrowheads="1"/>
          </p:cNvSpPr>
          <p:nvPr/>
        </p:nvSpPr>
        <p:spPr bwMode="auto">
          <a:xfrm>
            <a:off x="1165225" y="3335338"/>
            <a:ext cx="1296988" cy="914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90000"/>
              </a:lnSpc>
              <a:spcBef>
                <a:spcPct val="30000"/>
              </a:spcBef>
              <a:buFont typeface="Wingdings" panose="05000000000000000000" pitchFamily="2" charset="2"/>
              <a:buNone/>
            </a:pPr>
            <a:r>
              <a:rPr lang="zh-CN" altLang="zh-TW" sz="2000" dirty="0">
                <a:latin typeface="標楷體" panose="03000509000000000000" pitchFamily="65" charset="-120"/>
                <a:ea typeface="標楷體" panose="03000509000000000000" pitchFamily="65" charset="-120"/>
              </a:rPr>
              <a:t>吸收液</a:t>
            </a:r>
            <a:endParaRPr lang="en-US" altLang="zh-CN" sz="2000" dirty="0">
              <a:latin typeface="標楷體" panose="03000509000000000000" pitchFamily="65" charset="-120"/>
              <a:ea typeface="標楷體" panose="03000509000000000000" pitchFamily="65" charset="-120"/>
            </a:endParaRPr>
          </a:p>
          <a:p>
            <a:pPr algn="ctr">
              <a:lnSpc>
                <a:spcPct val="90000"/>
              </a:lnSpc>
              <a:spcBef>
                <a:spcPct val="30000"/>
              </a:spcBef>
              <a:buFont typeface="Wingdings" panose="05000000000000000000" pitchFamily="2" charset="2"/>
              <a:buNone/>
            </a:pPr>
            <a:r>
              <a:rPr lang="zh-CN" altLang="zh-TW" sz="2000" dirty="0">
                <a:latin typeface="標楷體" panose="03000509000000000000" pitchFamily="65" charset="-120"/>
                <a:ea typeface="標楷體" panose="03000509000000000000" pitchFamily="65" charset="-120"/>
              </a:rPr>
              <a:t>（稀硫酸）</a:t>
            </a:r>
            <a:endParaRPr lang="zh-TW" altLang="en-US" sz="2000" dirty="0">
              <a:solidFill>
                <a:srgbClr val="000000"/>
              </a:solidFill>
              <a:latin typeface="標楷體" panose="03000509000000000000" pitchFamily="65" charset="-120"/>
              <a:ea typeface="標楷體" panose="03000509000000000000" pitchFamily="65" charset="-120"/>
            </a:endParaRPr>
          </a:p>
        </p:txBody>
      </p:sp>
      <p:sp>
        <p:nvSpPr>
          <p:cNvPr id="11" name="Rectangle 6">
            <a:extLst>
              <a:ext uri="{FF2B5EF4-FFF2-40B4-BE49-F238E27FC236}">
                <a16:creationId xmlns="" xmlns:a16="http://schemas.microsoft.com/office/drawing/2014/main" id="{60351D4C-B097-426E-9202-BF9E2642DC88}"/>
              </a:ext>
            </a:extLst>
          </p:cNvPr>
          <p:cNvSpPr>
            <a:spLocks noChangeArrowheads="1"/>
          </p:cNvSpPr>
          <p:nvPr/>
        </p:nvSpPr>
        <p:spPr bwMode="auto">
          <a:xfrm>
            <a:off x="2736850" y="2039938"/>
            <a:ext cx="1296988" cy="914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一級氨氮</a:t>
            </a:r>
            <a:endParaRPr lang="en-US" altLang="zh-TW" sz="2000" dirty="0">
              <a:solidFill>
                <a:srgbClr val="000000"/>
              </a:solidFill>
              <a:latin typeface="標楷體" panose="03000509000000000000" pitchFamily="65" charset="-120"/>
              <a:ea typeface="標楷體" panose="03000509000000000000" pitchFamily="65" charset="-120"/>
            </a:endParaRPr>
          </a:p>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分離膜系統</a:t>
            </a:r>
          </a:p>
        </p:txBody>
      </p:sp>
      <p:sp>
        <p:nvSpPr>
          <p:cNvPr id="12" name="Rectangle 6">
            <a:extLst>
              <a:ext uri="{FF2B5EF4-FFF2-40B4-BE49-F238E27FC236}">
                <a16:creationId xmlns="" xmlns:a16="http://schemas.microsoft.com/office/drawing/2014/main" id="{158455A0-0EA6-407F-A85A-838A3E26CDEC}"/>
              </a:ext>
            </a:extLst>
          </p:cNvPr>
          <p:cNvSpPr>
            <a:spLocks noChangeArrowheads="1"/>
          </p:cNvSpPr>
          <p:nvPr/>
        </p:nvSpPr>
        <p:spPr bwMode="auto">
          <a:xfrm>
            <a:off x="2736850" y="3209925"/>
            <a:ext cx="1296988" cy="5365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中間水箱</a:t>
            </a:r>
            <a:endParaRPr lang="en-US" altLang="zh-TW" sz="2000" dirty="0">
              <a:solidFill>
                <a:srgbClr val="000000"/>
              </a:solidFill>
              <a:latin typeface="標楷體" panose="03000509000000000000" pitchFamily="65" charset="-120"/>
              <a:ea typeface="標楷體" panose="03000509000000000000" pitchFamily="65" charset="-120"/>
            </a:endParaRPr>
          </a:p>
        </p:txBody>
      </p:sp>
      <p:sp>
        <p:nvSpPr>
          <p:cNvPr id="13" name="Rectangle 6">
            <a:extLst>
              <a:ext uri="{FF2B5EF4-FFF2-40B4-BE49-F238E27FC236}">
                <a16:creationId xmlns="" xmlns:a16="http://schemas.microsoft.com/office/drawing/2014/main" id="{41294753-0FCB-4564-A321-06B4F9E126D4}"/>
              </a:ext>
            </a:extLst>
          </p:cNvPr>
          <p:cNvSpPr>
            <a:spLocks noChangeArrowheads="1"/>
          </p:cNvSpPr>
          <p:nvPr/>
        </p:nvSpPr>
        <p:spPr bwMode="auto">
          <a:xfrm>
            <a:off x="2738438" y="4719638"/>
            <a:ext cx="1296987" cy="914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二級氨氮</a:t>
            </a:r>
            <a:endParaRPr lang="en-US" altLang="zh-TW" sz="2000" dirty="0">
              <a:solidFill>
                <a:srgbClr val="000000"/>
              </a:solidFill>
              <a:latin typeface="標楷體" panose="03000509000000000000" pitchFamily="65" charset="-120"/>
              <a:ea typeface="標楷體" panose="03000509000000000000" pitchFamily="65" charset="-120"/>
            </a:endParaRPr>
          </a:p>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分離膜系統</a:t>
            </a:r>
          </a:p>
        </p:txBody>
      </p:sp>
      <p:sp>
        <p:nvSpPr>
          <p:cNvPr id="14" name="Rectangle 6">
            <a:extLst>
              <a:ext uri="{FF2B5EF4-FFF2-40B4-BE49-F238E27FC236}">
                <a16:creationId xmlns="" xmlns:a16="http://schemas.microsoft.com/office/drawing/2014/main" id="{0FD9E41A-7807-417F-AAB9-AD52E882B4D5}"/>
              </a:ext>
            </a:extLst>
          </p:cNvPr>
          <p:cNvSpPr>
            <a:spLocks noChangeArrowheads="1"/>
          </p:cNvSpPr>
          <p:nvPr/>
        </p:nvSpPr>
        <p:spPr bwMode="auto">
          <a:xfrm>
            <a:off x="2738438" y="3998913"/>
            <a:ext cx="1296987" cy="457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二級增壓泵</a:t>
            </a:r>
          </a:p>
        </p:txBody>
      </p:sp>
      <p:sp>
        <p:nvSpPr>
          <p:cNvPr id="15" name="Rectangle 6">
            <a:extLst>
              <a:ext uri="{FF2B5EF4-FFF2-40B4-BE49-F238E27FC236}">
                <a16:creationId xmlns="" xmlns:a16="http://schemas.microsoft.com/office/drawing/2014/main" id="{185B21C7-AC1E-4BA5-8CE4-58B25DB5EEC1}"/>
              </a:ext>
            </a:extLst>
          </p:cNvPr>
          <p:cNvSpPr>
            <a:spLocks noChangeArrowheads="1"/>
          </p:cNvSpPr>
          <p:nvPr/>
        </p:nvSpPr>
        <p:spPr bwMode="auto">
          <a:xfrm>
            <a:off x="4736096" y="5634038"/>
            <a:ext cx="1936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處理後產水</a:t>
            </a:r>
          </a:p>
        </p:txBody>
      </p:sp>
      <p:cxnSp>
        <p:nvCxnSpPr>
          <p:cNvPr id="16" name="直線單箭頭接點 2">
            <a:extLst>
              <a:ext uri="{FF2B5EF4-FFF2-40B4-BE49-F238E27FC236}">
                <a16:creationId xmlns="" xmlns:a16="http://schemas.microsoft.com/office/drawing/2014/main" id="{B7F6C26B-86CD-4464-B4AC-41CC409EE106}"/>
              </a:ext>
            </a:extLst>
          </p:cNvPr>
          <p:cNvCxnSpPr>
            <a:cxnSpLocks noChangeShapeType="1"/>
            <a:stCxn id="8" idx="3"/>
            <a:endCxn id="9" idx="1"/>
          </p:cNvCxnSpPr>
          <p:nvPr/>
        </p:nvCxnSpPr>
        <p:spPr bwMode="auto">
          <a:xfrm>
            <a:off x="2278063" y="1541463"/>
            <a:ext cx="450850" cy="6350"/>
          </a:xfrm>
          <a:prstGeom prst="straightConnector1">
            <a:avLst/>
          </a:prstGeom>
          <a:noFill/>
          <a:ln w="38100" algn="ctr">
            <a:solidFill>
              <a:schemeClr val="tx2"/>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線單箭頭接點 6">
            <a:extLst>
              <a:ext uri="{FF2B5EF4-FFF2-40B4-BE49-F238E27FC236}">
                <a16:creationId xmlns="" xmlns:a16="http://schemas.microsoft.com/office/drawing/2014/main" id="{15EE6B34-91B7-45FE-A91C-E8ECC8190BB8}"/>
              </a:ext>
            </a:extLst>
          </p:cNvPr>
          <p:cNvCxnSpPr>
            <a:cxnSpLocks noChangeShapeType="1"/>
            <a:stCxn id="11" idx="2"/>
            <a:endCxn id="12" idx="0"/>
          </p:cNvCxnSpPr>
          <p:nvPr/>
        </p:nvCxnSpPr>
        <p:spPr bwMode="auto">
          <a:xfrm>
            <a:off x="3386138" y="2954338"/>
            <a:ext cx="0" cy="255587"/>
          </a:xfrm>
          <a:prstGeom prst="straightConnector1">
            <a:avLst/>
          </a:prstGeom>
          <a:noFill/>
          <a:ln w="38100" algn="ctr">
            <a:solidFill>
              <a:schemeClr val="tx2"/>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直線單箭頭接點 8">
            <a:extLst>
              <a:ext uri="{FF2B5EF4-FFF2-40B4-BE49-F238E27FC236}">
                <a16:creationId xmlns="" xmlns:a16="http://schemas.microsoft.com/office/drawing/2014/main" id="{47E09C74-808B-4A66-B04A-085D66F2DF7F}"/>
              </a:ext>
            </a:extLst>
          </p:cNvPr>
          <p:cNvCxnSpPr>
            <a:cxnSpLocks noChangeShapeType="1"/>
            <a:stCxn id="12" idx="2"/>
            <a:endCxn id="14" idx="0"/>
          </p:cNvCxnSpPr>
          <p:nvPr/>
        </p:nvCxnSpPr>
        <p:spPr bwMode="auto">
          <a:xfrm>
            <a:off x="3386138" y="3746500"/>
            <a:ext cx="1587" cy="252413"/>
          </a:xfrm>
          <a:prstGeom prst="straightConnector1">
            <a:avLst/>
          </a:prstGeom>
          <a:noFill/>
          <a:ln w="38100" algn="ctr">
            <a:solidFill>
              <a:schemeClr val="tx2"/>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肘形接點 38">
            <a:extLst>
              <a:ext uri="{FF2B5EF4-FFF2-40B4-BE49-F238E27FC236}">
                <a16:creationId xmlns="" xmlns:a16="http://schemas.microsoft.com/office/drawing/2014/main" id="{EBF70AF7-02D0-4E31-B8E4-26CFE70BB8E3}"/>
              </a:ext>
            </a:extLst>
          </p:cNvPr>
          <p:cNvCxnSpPr>
            <a:cxnSpLocks noChangeShapeType="1"/>
            <a:stCxn id="11" idx="3"/>
            <a:endCxn id="13" idx="3"/>
          </p:cNvCxnSpPr>
          <p:nvPr/>
        </p:nvCxnSpPr>
        <p:spPr bwMode="auto">
          <a:xfrm>
            <a:off x="4033838" y="2497138"/>
            <a:ext cx="1587" cy="2679700"/>
          </a:xfrm>
          <a:prstGeom prst="bentConnector3">
            <a:avLst>
              <a:gd name="adj1" fmla="val 23915639"/>
            </a:avLst>
          </a:prstGeom>
          <a:noFill/>
          <a:ln w="38100" algn="ctr">
            <a:solidFill>
              <a:srgbClr val="FF0000"/>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 name="直線單箭頭接點 51">
            <a:extLst>
              <a:ext uri="{FF2B5EF4-FFF2-40B4-BE49-F238E27FC236}">
                <a16:creationId xmlns="" xmlns:a16="http://schemas.microsoft.com/office/drawing/2014/main" id="{C0573D31-DC94-442F-98AE-D429AD37CCA1}"/>
              </a:ext>
            </a:extLst>
          </p:cNvPr>
          <p:cNvCxnSpPr>
            <a:cxnSpLocks noChangeShapeType="1"/>
            <a:stCxn id="14" idx="2"/>
            <a:endCxn id="13" idx="0"/>
          </p:cNvCxnSpPr>
          <p:nvPr/>
        </p:nvCxnSpPr>
        <p:spPr bwMode="auto">
          <a:xfrm>
            <a:off x="3387725" y="4456113"/>
            <a:ext cx="0" cy="263525"/>
          </a:xfrm>
          <a:prstGeom prst="straightConnector1">
            <a:avLst/>
          </a:prstGeom>
          <a:noFill/>
          <a:ln w="38100" algn="ctr">
            <a:solidFill>
              <a:schemeClr val="tx2"/>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肘形接點 55">
            <a:extLst>
              <a:ext uri="{FF2B5EF4-FFF2-40B4-BE49-F238E27FC236}">
                <a16:creationId xmlns="" xmlns:a16="http://schemas.microsoft.com/office/drawing/2014/main" id="{7B2CD81D-1045-47CF-9FF9-BB9B2B719222}"/>
              </a:ext>
            </a:extLst>
          </p:cNvPr>
          <p:cNvCxnSpPr>
            <a:cxnSpLocks noChangeShapeType="1"/>
            <a:stCxn id="13" idx="2"/>
          </p:cNvCxnSpPr>
          <p:nvPr/>
        </p:nvCxnSpPr>
        <p:spPr bwMode="auto">
          <a:xfrm rot="16200000" flipH="1">
            <a:off x="4033837" y="4987926"/>
            <a:ext cx="238125" cy="1530350"/>
          </a:xfrm>
          <a:prstGeom prst="bentConnector2">
            <a:avLst/>
          </a:prstGeom>
          <a:noFill/>
          <a:ln w="38100" algn="ctr">
            <a:solidFill>
              <a:schemeClr val="tx2"/>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直線單箭頭接點 101388">
            <a:extLst>
              <a:ext uri="{FF2B5EF4-FFF2-40B4-BE49-F238E27FC236}">
                <a16:creationId xmlns="" xmlns:a16="http://schemas.microsoft.com/office/drawing/2014/main" id="{A7092C35-97EA-4638-B95D-08A619CB3414}"/>
              </a:ext>
            </a:extLst>
          </p:cNvPr>
          <p:cNvCxnSpPr>
            <a:cxnSpLocks noChangeShapeType="1"/>
            <a:stCxn id="9" idx="2"/>
            <a:endCxn id="11" idx="0"/>
          </p:cNvCxnSpPr>
          <p:nvPr/>
        </p:nvCxnSpPr>
        <p:spPr bwMode="auto">
          <a:xfrm>
            <a:off x="3378200" y="1798638"/>
            <a:ext cx="7938" cy="241300"/>
          </a:xfrm>
          <a:prstGeom prst="straightConnector1">
            <a:avLst/>
          </a:prstGeom>
          <a:noFill/>
          <a:ln w="38100" algn="ctr">
            <a:solidFill>
              <a:schemeClr val="tx2"/>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肘形接點 101398">
            <a:extLst>
              <a:ext uri="{FF2B5EF4-FFF2-40B4-BE49-F238E27FC236}">
                <a16:creationId xmlns="" xmlns:a16="http://schemas.microsoft.com/office/drawing/2014/main" id="{2CF7F536-E7F2-4067-AFF6-B50FB1E54352}"/>
              </a:ext>
            </a:extLst>
          </p:cNvPr>
          <p:cNvCxnSpPr>
            <a:cxnSpLocks noChangeShapeType="1"/>
            <a:stCxn id="10" idx="0"/>
            <a:endCxn id="11" idx="1"/>
          </p:cNvCxnSpPr>
          <p:nvPr/>
        </p:nvCxnSpPr>
        <p:spPr bwMode="auto">
          <a:xfrm rot="5400000" flipH="1" flipV="1">
            <a:off x="1856582" y="2455069"/>
            <a:ext cx="838200" cy="922337"/>
          </a:xfrm>
          <a:prstGeom prst="bentConnector2">
            <a:avLst/>
          </a:prstGeom>
          <a:noFill/>
          <a:ln w="38100" algn="ctr">
            <a:solidFill>
              <a:srgbClr val="FF0000"/>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肘形接點 101402">
            <a:extLst>
              <a:ext uri="{FF2B5EF4-FFF2-40B4-BE49-F238E27FC236}">
                <a16:creationId xmlns="" xmlns:a16="http://schemas.microsoft.com/office/drawing/2014/main" id="{27EA983E-C2F5-43D8-A9FC-B7A01814FD83}"/>
              </a:ext>
            </a:extLst>
          </p:cNvPr>
          <p:cNvCxnSpPr>
            <a:cxnSpLocks noChangeShapeType="1"/>
            <a:stCxn id="13" idx="1"/>
            <a:endCxn id="10" idx="2"/>
          </p:cNvCxnSpPr>
          <p:nvPr/>
        </p:nvCxnSpPr>
        <p:spPr bwMode="auto">
          <a:xfrm rot="10800000">
            <a:off x="1814513" y="4249738"/>
            <a:ext cx="923925" cy="927100"/>
          </a:xfrm>
          <a:prstGeom prst="bentConnector2">
            <a:avLst/>
          </a:prstGeom>
          <a:noFill/>
          <a:ln w="38100" algn="ctr">
            <a:solidFill>
              <a:srgbClr val="FF0000"/>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肘形接點 101404">
            <a:extLst>
              <a:ext uri="{FF2B5EF4-FFF2-40B4-BE49-F238E27FC236}">
                <a16:creationId xmlns="" xmlns:a16="http://schemas.microsoft.com/office/drawing/2014/main" id="{E1D6F37A-FEB2-490E-92EB-397CC10BD470}"/>
              </a:ext>
            </a:extLst>
          </p:cNvPr>
          <p:cNvCxnSpPr>
            <a:cxnSpLocks noChangeShapeType="1"/>
            <a:endCxn id="8" idx="1"/>
          </p:cNvCxnSpPr>
          <p:nvPr/>
        </p:nvCxnSpPr>
        <p:spPr bwMode="auto">
          <a:xfrm rot="5400000" flipH="1" flipV="1">
            <a:off x="446615" y="1670405"/>
            <a:ext cx="663401" cy="405519"/>
          </a:xfrm>
          <a:prstGeom prst="bentConnector2">
            <a:avLst/>
          </a:prstGeom>
          <a:noFill/>
          <a:ln w="38100" algn="ctr">
            <a:solidFill>
              <a:schemeClr val="tx2"/>
            </a:solidFill>
            <a:miter lim="800000"/>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 name="Rectangle 6">
            <a:extLst>
              <a:ext uri="{FF2B5EF4-FFF2-40B4-BE49-F238E27FC236}">
                <a16:creationId xmlns="" xmlns:a16="http://schemas.microsoft.com/office/drawing/2014/main" id="{4B13EB7B-B26A-4049-8DCB-27DE15BBFC71}"/>
              </a:ext>
            </a:extLst>
          </p:cNvPr>
          <p:cNvSpPr>
            <a:spLocks noChangeArrowheads="1"/>
          </p:cNvSpPr>
          <p:nvPr/>
        </p:nvSpPr>
        <p:spPr bwMode="auto">
          <a:xfrm>
            <a:off x="301625" y="1982788"/>
            <a:ext cx="679450" cy="1098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廢水</a:t>
            </a:r>
            <a:endParaRPr lang="en-US" altLang="zh-TW" sz="2000" dirty="0">
              <a:solidFill>
                <a:srgbClr val="000000"/>
              </a:solidFill>
              <a:latin typeface="標楷體" panose="03000509000000000000" pitchFamily="65" charset="-120"/>
              <a:ea typeface="標楷體" panose="03000509000000000000" pitchFamily="65" charset="-120"/>
            </a:endParaRPr>
          </a:p>
          <a:p>
            <a:pPr algn="ctr">
              <a:lnSpc>
                <a:spcPct val="90000"/>
              </a:lnSpc>
              <a:spcBef>
                <a:spcPct val="30000"/>
              </a:spcBef>
              <a:buFont typeface="Wingdings" panose="05000000000000000000" pitchFamily="2" charset="2"/>
              <a:buNone/>
            </a:pPr>
            <a:r>
              <a:rPr lang="zh-TW" altLang="en-US" sz="2000" dirty="0">
                <a:solidFill>
                  <a:srgbClr val="000000"/>
                </a:solidFill>
                <a:latin typeface="標楷體" panose="03000509000000000000" pitchFamily="65" charset="-120"/>
                <a:ea typeface="標楷體" panose="03000509000000000000" pitchFamily="65" charset="-120"/>
              </a:rPr>
              <a:t>進流</a:t>
            </a:r>
          </a:p>
        </p:txBody>
      </p:sp>
      <p:sp>
        <p:nvSpPr>
          <p:cNvPr id="27" name="Text Box 4">
            <a:extLst>
              <a:ext uri="{FF2B5EF4-FFF2-40B4-BE49-F238E27FC236}">
                <a16:creationId xmlns="" xmlns:a16="http://schemas.microsoft.com/office/drawing/2014/main" id="{5BC7A769-6B1D-4625-940E-3B3026563F1B}"/>
              </a:ext>
            </a:extLst>
          </p:cNvPr>
          <p:cNvSpPr txBox="1">
            <a:spLocks noChangeArrowheads="1"/>
          </p:cNvSpPr>
          <p:nvPr/>
        </p:nvSpPr>
        <p:spPr bwMode="auto">
          <a:xfrm>
            <a:off x="4716463" y="1125538"/>
            <a:ext cx="4564062" cy="46296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285750" indent="-285750">
              <a:defRPr kumimoji="1" sz="2400">
                <a:solidFill>
                  <a:schemeClr val="tx1"/>
                </a:solidFill>
                <a:latin typeface="Times New Roman" pitchFamily="18" charset="0"/>
                <a:ea typeface="新細明體" charset="-120"/>
              </a:defRPr>
            </a:lvl1pPr>
            <a:lvl2pPr marL="666750">
              <a:defRPr kumimoji="1" sz="2400">
                <a:solidFill>
                  <a:schemeClr val="tx1"/>
                </a:solidFill>
                <a:latin typeface="Times New Roman" pitchFamily="18" charset="0"/>
                <a:ea typeface="新細明體" charset="-120"/>
              </a:defRPr>
            </a:lvl2pPr>
            <a:lvl3pPr>
              <a:defRPr kumimoji="1" sz="2400">
                <a:solidFill>
                  <a:schemeClr val="tx1"/>
                </a:solidFill>
                <a:latin typeface="Times New Roman" pitchFamily="18" charset="0"/>
                <a:ea typeface="新細明體" charset="-120"/>
              </a:defRPr>
            </a:lvl3pPr>
            <a:lvl4pPr>
              <a:defRPr kumimoji="1" sz="2400">
                <a:solidFill>
                  <a:schemeClr val="tx1"/>
                </a:solidFill>
                <a:latin typeface="Times New Roman" pitchFamily="18" charset="0"/>
                <a:ea typeface="新細明體" charset="-120"/>
              </a:defRPr>
            </a:lvl4pPr>
            <a:lvl5pPr>
              <a:defRPr kumimoji="1" sz="2400">
                <a:solidFill>
                  <a:schemeClr val="tx1"/>
                </a:solidFill>
                <a:latin typeface="Times New Roman" pitchFamily="18" charset="0"/>
                <a:ea typeface="新細明體" charset="-120"/>
              </a:defRPr>
            </a:lvl5pPr>
            <a:lvl6pPr fontAlgn="base">
              <a:spcBef>
                <a:spcPct val="0"/>
              </a:spcBef>
              <a:spcAft>
                <a:spcPct val="0"/>
              </a:spcAft>
              <a:defRPr kumimoji="1" sz="2400">
                <a:solidFill>
                  <a:schemeClr val="tx1"/>
                </a:solidFill>
                <a:latin typeface="Times New Roman" pitchFamily="18" charset="0"/>
                <a:ea typeface="新細明體" charset="-120"/>
              </a:defRPr>
            </a:lvl6pPr>
            <a:lvl7pPr fontAlgn="base">
              <a:spcBef>
                <a:spcPct val="0"/>
              </a:spcBef>
              <a:spcAft>
                <a:spcPct val="0"/>
              </a:spcAft>
              <a:defRPr kumimoji="1" sz="2400">
                <a:solidFill>
                  <a:schemeClr val="tx1"/>
                </a:solidFill>
                <a:latin typeface="Times New Roman" pitchFamily="18" charset="0"/>
                <a:ea typeface="新細明體" charset="-120"/>
              </a:defRPr>
            </a:lvl7pPr>
            <a:lvl8pPr fontAlgn="base">
              <a:spcBef>
                <a:spcPct val="0"/>
              </a:spcBef>
              <a:spcAft>
                <a:spcPct val="0"/>
              </a:spcAft>
              <a:defRPr kumimoji="1" sz="2400">
                <a:solidFill>
                  <a:schemeClr val="tx1"/>
                </a:solidFill>
                <a:latin typeface="Times New Roman" pitchFamily="18" charset="0"/>
                <a:ea typeface="新細明體" charset="-120"/>
              </a:defRPr>
            </a:lvl8pPr>
            <a:lvl9pPr fontAlgn="base">
              <a:spcBef>
                <a:spcPct val="0"/>
              </a:spcBef>
              <a:spcAft>
                <a:spcPct val="0"/>
              </a:spcAft>
              <a:defRPr kumimoji="1" sz="2400">
                <a:solidFill>
                  <a:schemeClr val="tx1"/>
                </a:solidFill>
                <a:latin typeface="Times New Roman" pitchFamily="18" charset="0"/>
                <a:ea typeface="新細明體" charset="-120"/>
              </a:defRPr>
            </a:lvl9pPr>
          </a:lstStyle>
          <a:p>
            <a:pPr algn="l" eaLnBrk="0" hangingPunct="0">
              <a:lnSpc>
                <a:spcPct val="120000"/>
              </a:lnSpc>
              <a:buFont typeface="Wingdings" panose="05000000000000000000" pitchFamily="2" charset="2"/>
              <a:buChar char="Ø"/>
              <a:defRPr/>
            </a:pPr>
            <a:r>
              <a:rPr lang="zh-TW" altLang="en-US" b="1" dirty="0">
                <a:solidFill>
                  <a:srgbClr val="0000FF"/>
                </a:solidFill>
                <a:latin typeface="微軟正黑體" pitchFamily="34" charset="-120"/>
                <a:ea typeface="微軟正黑體" pitchFamily="34" charset="-120"/>
              </a:rPr>
              <a:t>參數要求：</a:t>
            </a:r>
            <a:endParaRPr lang="en-US" altLang="zh-TW" b="1" dirty="0">
              <a:solidFill>
                <a:srgbClr val="0000FF"/>
              </a:solidFill>
              <a:latin typeface="微軟正黑體" pitchFamily="34" charset="-120"/>
              <a:ea typeface="微軟正黑體" pitchFamily="34" charset="-120"/>
            </a:endParaRPr>
          </a:p>
          <a:p>
            <a:pPr algn="l">
              <a:spcBef>
                <a:spcPts val="600"/>
              </a:spcBef>
              <a:buFontTx/>
              <a:buChar char="•"/>
              <a:defRPr/>
            </a:pPr>
            <a:r>
              <a:rPr lang="zh-TW" altLang="zh-TW" sz="1800" b="1" dirty="0">
                <a:solidFill>
                  <a:srgbClr val="0000FF"/>
                </a:solidFill>
                <a:latin typeface="微軟正黑體" pitchFamily="34" charset="-120"/>
                <a:ea typeface="微軟正黑體" pitchFamily="34" charset="-120"/>
              </a:rPr>
              <a:t>顆粒粒徑：</a:t>
            </a:r>
            <a:r>
              <a:rPr lang="en-US" altLang="zh-TW" sz="1800" b="1" dirty="0" smtClean="0">
                <a:solidFill>
                  <a:srgbClr val="0000FF"/>
                </a:solidFill>
                <a:latin typeface="微軟正黑體" pitchFamily="34" charset="-120"/>
                <a:ea typeface="微軟正黑體" pitchFamily="34" charset="-120"/>
              </a:rPr>
              <a:t>&lt;</a:t>
            </a:r>
            <a:r>
              <a:rPr lang="zh-TW" altLang="en-US" sz="1800" b="1" dirty="0" smtClean="0">
                <a:solidFill>
                  <a:srgbClr val="0000FF"/>
                </a:solidFill>
                <a:latin typeface="微軟正黑體" pitchFamily="34" charset="-120"/>
                <a:ea typeface="微軟正黑體" pitchFamily="34" charset="-120"/>
              </a:rPr>
              <a:t> </a:t>
            </a:r>
            <a:r>
              <a:rPr lang="en-US" altLang="zh-TW" sz="1800" b="1" dirty="0" smtClean="0">
                <a:solidFill>
                  <a:srgbClr val="0000FF"/>
                </a:solidFill>
                <a:latin typeface="微軟正黑體" pitchFamily="34" charset="-120"/>
                <a:ea typeface="微軟正黑體" pitchFamily="34" charset="-120"/>
              </a:rPr>
              <a:t>20</a:t>
            </a:r>
            <a:r>
              <a:rPr lang="zh-TW" altLang="en-US" sz="1800" b="1" dirty="0" smtClean="0">
                <a:solidFill>
                  <a:srgbClr val="0000FF"/>
                </a:solidFill>
                <a:latin typeface="微軟正黑體" pitchFamily="34" charset="-120"/>
                <a:ea typeface="微軟正黑體" pitchFamily="34" charset="-120"/>
              </a:rPr>
              <a:t> </a:t>
            </a:r>
            <a:r>
              <a:rPr lang="en-US" altLang="zh-TW" sz="1800" b="1" dirty="0" err="1" smtClean="0">
                <a:solidFill>
                  <a:srgbClr val="0000FF"/>
                </a:solidFill>
                <a:latin typeface="微軟正黑體" pitchFamily="34" charset="-120"/>
                <a:ea typeface="微軟正黑體" pitchFamily="34" charset="-120"/>
              </a:rPr>
              <a:t>μm</a:t>
            </a:r>
            <a:endParaRPr lang="en-US" altLang="zh-TW" sz="1800" b="1" dirty="0">
              <a:solidFill>
                <a:srgbClr val="0000FF"/>
              </a:solidFill>
              <a:latin typeface="微軟正黑體" pitchFamily="34" charset="-120"/>
              <a:ea typeface="微軟正黑體" pitchFamily="34" charset="-120"/>
            </a:endParaRPr>
          </a:p>
          <a:p>
            <a:pPr algn="l">
              <a:spcBef>
                <a:spcPts val="600"/>
              </a:spcBef>
              <a:buFontTx/>
              <a:buChar char="•"/>
              <a:defRPr/>
            </a:pPr>
            <a:r>
              <a:rPr lang="zh-TW" altLang="zh-TW" sz="1800" b="1" dirty="0">
                <a:solidFill>
                  <a:srgbClr val="0000FF"/>
                </a:solidFill>
                <a:latin typeface="微軟正黑體" pitchFamily="34" charset="-120"/>
                <a:ea typeface="微軟正黑體" pitchFamily="34" charset="-120"/>
              </a:rPr>
              <a:t>溫度：</a:t>
            </a:r>
            <a:r>
              <a:rPr lang="en-US" altLang="zh-TW" sz="1800" b="1" dirty="0">
                <a:solidFill>
                  <a:srgbClr val="0000FF"/>
                </a:solidFill>
                <a:latin typeface="微軟正黑體" pitchFamily="34" charset="-120"/>
                <a:ea typeface="微軟正黑體" pitchFamily="34" charset="-120"/>
              </a:rPr>
              <a:t> </a:t>
            </a:r>
            <a:r>
              <a:rPr lang="en-US" altLang="zh-TW" sz="1800" b="1" dirty="0" smtClean="0">
                <a:solidFill>
                  <a:srgbClr val="0000FF"/>
                </a:solidFill>
                <a:latin typeface="微軟正黑體" pitchFamily="34" charset="-120"/>
                <a:ea typeface="微軟正黑體" pitchFamily="34" charset="-120"/>
              </a:rPr>
              <a:t>1~40</a:t>
            </a:r>
            <a:r>
              <a:rPr lang="zh-TW" altLang="en-US" sz="1800" b="1" dirty="0" smtClean="0">
                <a:solidFill>
                  <a:srgbClr val="0000FF"/>
                </a:solidFill>
                <a:latin typeface="微軟正黑體" pitchFamily="34" charset="-120"/>
                <a:ea typeface="微軟正黑體" pitchFamily="34" charset="-120"/>
              </a:rPr>
              <a:t> </a:t>
            </a:r>
            <a:r>
              <a:rPr lang="zh-TW" altLang="zh-TW" sz="1800" b="1" dirty="0" smtClean="0">
                <a:solidFill>
                  <a:srgbClr val="0000FF"/>
                </a:solidFill>
                <a:latin typeface="微軟正黑體" pitchFamily="34" charset="-120"/>
                <a:ea typeface="微軟正黑體" pitchFamily="34" charset="-120"/>
              </a:rPr>
              <a:t>℃</a:t>
            </a:r>
            <a:endParaRPr lang="en-US" altLang="zh-TW" sz="1800" b="1" dirty="0">
              <a:solidFill>
                <a:srgbClr val="0000FF"/>
              </a:solidFill>
              <a:latin typeface="微軟正黑體" pitchFamily="34" charset="-120"/>
              <a:ea typeface="微軟正黑體" pitchFamily="34" charset="-120"/>
            </a:endParaRPr>
          </a:p>
          <a:p>
            <a:pPr algn="l">
              <a:spcBef>
                <a:spcPts val="600"/>
              </a:spcBef>
              <a:buFontTx/>
              <a:buChar char="•"/>
              <a:defRPr/>
            </a:pPr>
            <a:r>
              <a:rPr lang="zh-TW" altLang="zh-TW" sz="1800" b="1" dirty="0">
                <a:solidFill>
                  <a:srgbClr val="0000FF"/>
                </a:solidFill>
                <a:latin typeface="微軟正黑體" pitchFamily="34" charset="-120"/>
                <a:ea typeface="微軟正黑體" pitchFamily="34" charset="-120"/>
              </a:rPr>
              <a:t>最大工作壓力：</a:t>
            </a:r>
            <a:r>
              <a:rPr lang="en-US" altLang="zh-TW" sz="1800" b="1" dirty="0">
                <a:solidFill>
                  <a:srgbClr val="0000FF"/>
                </a:solidFill>
                <a:latin typeface="微軟正黑體" pitchFamily="34" charset="-120"/>
                <a:ea typeface="微軟正黑體" pitchFamily="34" charset="-120"/>
              </a:rPr>
              <a:t>0.15 </a:t>
            </a:r>
            <a:r>
              <a:rPr lang="en-US" altLang="zh-TW" sz="1800" b="1" dirty="0" err="1">
                <a:solidFill>
                  <a:srgbClr val="0000FF"/>
                </a:solidFill>
                <a:latin typeface="微軟正黑體" pitchFamily="34" charset="-120"/>
                <a:ea typeface="微軟正黑體" pitchFamily="34" charset="-120"/>
              </a:rPr>
              <a:t>Mpa</a:t>
            </a:r>
            <a:endParaRPr lang="en-US" altLang="zh-TW" sz="1800" b="1" dirty="0">
              <a:solidFill>
                <a:srgbClr val="0000FF"/>
              </a:solidFill>
              <a:latin typeface="微軟正黑體" pitchFamily="34" charset="-120"/>
              <a:ea typeface="微軟正黑體" pitchFamily="34" charset="-120"/>
            </a:endParaRPr>
          </a:p>
          <a:p>
            <a:pPr marL="0" indent="0" algn="l">
              <a:spcBef>
                <a:spcPts val="600"/>
              </a:spcBef>
              <a:defRPr/>
            </a:pPr>
            <a:r>
              <a:rPr lang="en-US" altLang="zh-TW" sz="1800" b="1" dirty="0">
                <a:solidFill>
                  <a:srgbClr val="0000FF"/>
                </a:solidFill>
                <a:latin typeface="微軟正黑體" pitchFamily="34" charset="-120"/>
                <a:ea typeface="微軟正黑體" pitchFamily="34" charset="-120"/>
              </a:rPr>
              <a:t>   </a:t>
            </a:r>
            <a:r>
              <a:rPr lang="zh-TW" altLang="zh-TW" sz="1800" b="1" dirty="0">
                <a:solidFill>
                  <a:srgbClr val="0000FF"/>
                </a:solidFill>
                <a:latin typeface="微軟正黑體" pitchFamily="34" charset="-120"/>
                <a:ea typeface="微軟正黑體" pitchFamily="34" charset="-120"/>
              </a:rPr>
              <a:t>（一般運行壓力：</a:t>
            </a:r>
            <a:r>
              <a:rPr lang="en-US" altLang="zh-TW" sz="1800" b="1" dirty="0">
                <a:solidFill>
                  <a:srgbClr val="0000FF"/>
                </a:solidFill>
                <a:latin typeface="微軟正黑體" pitchFamily="34" charset="-120"/>
                <a:ea typeface="微軟正黑體" pitchFamily="34" charset="-120"/>
              </a:rPr>
              <a:t>0.01~0.08 </a:t>
            </a:r>
            <a:r>
              <a:rPr lang="en-US" altLang="zh-TW" sz="1800" b="1" dirty="0" err="1">
                <a:solidFill>
                  <a:srgbClr val="0000FF"/>
                </a:solidFill>
                <a:latin typeface="微軟正黑體" pitchFamily="34" charset="-120"/>
                <a:ea typeface="微軟正黑體" pitchFamily="34" charset="-120"/>
              </a:rPr>
              <a:t>Mpa</a:t>
            </a:r>
            <a:r>
              <a:rPr lang="zh-TW" altLang="zh-TW" sz="1800" b="1" dirty="0">
                <a:solidFill>
                  <a:srgbClr val="0000FF"/>
                </a:solidFill>
                <a:latin typeface="微軟正黑體" pitchFamily="34" charset="-120"/>
                <a:ea typeface="微軟正黑體" pitchFamily="34" charset="-120"/>
              </a:rPr>
              <a:t>）</a:t>
            </a:r>
            <a:endParaRPr lang="en-US" altLang="zh-TW" sz="1800" b="1" dirty="0">
              <a:solidFill>
                <a:srgbClr val="0000FF"/>
              </a:solidFill>
              <a:latin typeface="微軟正黑體" pitchFamily="34" charset="-120"/>
              <a:ea typeface="微軟正黑體" pitchFamily="34" charset="-120"/>
            </a:endParaRPr>
          </a:p>
          <a:p>
            <a:pPr algn="l">
              <a:spcBef>
                <a:spcPts val="600"/>
              </a:spcBef>
              <a:buFontTx/>
              <a:buChar char="•"/>
              <a:defRPr/>
            </a:pPr>
            <a:r>
              <a:rPr lang="zh-TW" altLang="zh-TW" sz="1800" b="1" dirty="0">
                <a:solidFill>
                  <a:srgbClr val="0000FF"/>
                </a:solidFill>
                <a:latin typeface="微軟正黑體" pitchFamily="34" charset="-120"/>
                <a:ea typeface="微軟正黑體" pitchFamily="34" charset="-120"/>
              </a:rPr>
              <a:t>最高承受壓力：</a:t>
            </a:r>
            <a:r>
              <a:rPr lang="en-US" altLang="zh-TW" sz="1800" b="1" dirty="0">
                <a:solidFill>
                  <a:srgbClr val="0000FF"/>
                </a:solidFill>
                <a:latin typeface="微軟正黑體" pitchFamily="34" charset="-120"/>
                <a:ea typeface="微軟正黑體" pitchFamily="34" charset="-120"/>
              </a:rPr>
              <a:t>0.20 </a:t>
            </a:r>
            <a:r>
              <a:rPr lang="en-US" altLang="zh-TW" sz="1800" b="1" dirty="0" err="1">
                <a:solidFill>
                  <a:srgbClr val="0000FF"/>
                </a:solidFill>
                <a:latin typeface="微軟正黑體" pitchFamily="34" charset="-120"/>
                <a:ea typeface="微軟正黑體" pitchFamily="34" charset="-120"/>
              </a:rPr>
              <a:t>Mpa</a:t>
            </a:r>
            <a:endParaRPr lang="en-US" altLang="zh-TW" sz="1800" b="1" dirty="0">
              <a:solidFill>
                <a:srgbClr val="0000FF"/>
              </a:solidFill>
              <a:latin typeface="微軟正黑體" pitchFamily="34" charset="-120"/>
              <a:ea typeface="微軟正黑體" pitchFamily="34" charset="-120"/>
            </a:endParaRPr>
          </a:p>
          <a:p>
            <a:pPr algn="l">
              <a:spcBef>
                <a:spcPts val="600"/>
              </a:spcBef>
              <a:buFontTx/>
              <a:buChar char="•"/>
              <a:defRPr/>
            </a:pPr>
            <a:r>
              <a:rPr lang="zh-TW" altLang="zh-TW" sz="1800" b="1" dirty="0">
                <a:solidFill>
                  <a:srgbClr val="0000FF"/>
                </a:solidFill>
                <a:latin typeface="微軟正黑體" pitchFamily="34" charset="-120"/>
                <a:ea typeface="微軟正黑體" pitchFamily="34" charset="-120"/>
              </a:rPr>
              <a:t>一級膜組</a:t>
            </a:r>
            <a:r>
              <a:rPr lang="zh-TW" altLang="zh-TW" sz="1800" b="1" dirty="0" smtClean="0">
                <a:solidFill>
                  <a:srgbClr val="0000FF"/>
                </a:solidFill>
                <a:latin typeface="微軟正黑體" pitchFamily="34" charset="-120"/>
                <a:ea typeface="微軟正黑體" pitchFamily="34" charset="-120"/>
              </a:rPr>
              <a:t>共</a:t>
            </a:r>
            <a:r>
              <a:rPr lang="zh-TW" altLang="en-US" sz="1800" b="1" dirty="0" smtClean="0">
                <a:solidFill>
                  <a:srgbClr val="0000FF"/>
                </a:solidFill>
                <a:latin typeface="微軟正黑體" pitchFamily="34" charset="-120"/>
                <a:ea typeface="微軟正黑體" pitchFamily="34" charset="-120"/>
              </a:rPr>
              <a:t> </a:t>
            </a:r>
            <a:r>
              <a:rPr lang="en-US" altLang="zh-TW" sz="1800" b="1" dirty="0" smtClean="0">
                <a:solidFill>
                  <a:srgbClr val="0000FF"/>
                </a:solidFill>
                <a:latin typeface="微軟正黑體" pitchFamily="34" charset="-120"/>
                <a:ea typeface="微軟正黑體" pitchFamily="34" charset="-120"/>
              </a:rPr>
              <a:t>8</a:t>
            </a:r>
            <a:r>
              <a:rPr lang="zh-TW" altLang="en-US" sz="1800" b="1" dirty="0" smtClean="0">
                <a:solidFill>
                  <a:srgbClr val="0000FF"/>
                </a:solidFill>
                <a:latin typeface="微軟正黑體" pitchFamily="34" charset="-120"/>
                <a:ea typeface="微軟正黑體" pitchFamily="34" charset="-120"/>
              </a:rPr>
              <a:t> </a:t>
            </a:r>
            <a:r>
              <a:rPr lang="zh-TW" altLang="zh-TW" sz="1800" b="1" dirty="0" smtClean="0">
                <a:solidFill>
                  <a:srgbClr val="0000FF"/>
                </a:solidFill>
                <a:latin typeface="微軟正黑體" pitchFamily="34" charset="-120"/>
                <a:ea typeface="微軟正黑體" pitchFamily="34" charset="-120"/>
              </a:rPr>
              <a:t>支</a:t>
            </a:r>
            <a:r>
              <a:rPr lang="zh-TW" altLang="zh-TW" sz="1800" b="1" dirty="0">
                <a:solidFill>
                  <a:srgbClr val="0000FF"/>
                </a:solidFill>
                <a:latin typeface="微軟正黑體" pitchFamily="34" charset="-120"/>
                <a:ea typeface="微軟正黑體" pitchFamily="34" charset="-120"/>
              </a:rPr>
              <a:t>處理量：</a:t>
            </a:r>
            <a:r>
              <a:rPr lang="en-US" altLang="zh-TW" sz="1800" b="1" dirty="0">
                <a:solidFill>
                  <a:srgbClr val="0000FF"/>
                </a:solidFill>
                <a:latin typeface="微軟正黑體" pitchFamily="34" charset="-120"/>
                <a:ea typeface="微軟正黑體" pitchFamily="34" charset="-120"/>
              </a:rPr>
              <a:t>5.0 T/H</a:t>
            </a:r>
            <a:r>
              <a:rPr lang="zh-TW" altLang="zh-TW" sz="1800" b="1" dirty="0">
                <a:solidFill>
                  <a:srgbClr val="0000FF"/>
                </a:solidFill>
                <a:latin typeface="微軟正黑體" pitchFamily="34" charset="-120"/>
                <a:ea typeface="微軟正黑體" pitchFamily="34" charset="-120"/>
              </a:rPr>
              <a:t>進行設計</a:t>
            </a:r>
            <a:endParaRPr lang="en-US" altLang="zh-TW" sz="1800" b="1" dirty="0">
              <a:solidFill>
                <a:srgbClr val="0000FF"/>
              </a:solidFill>
              <a:latin typeface="微軟正黑體" pitchFamily="34" charset="-120"/>
              <a:ea typeface="微軟正黑體" pitchFamily="34" charset="-120"/>
            </a:endParaRPr>
          </a:p>
          <a:p>
            <a:pPr algn="l">
              <a:spcBef>
                <a:spcPts val="600"/>
              </a:spcBef>
              <a:buFontTx/>
              <a:buChar char="•"/>
              <a:defRPr/>
            </a:pPr>
            <a:r>
              <a:rPr lang="zh-TW" altLang="zh-TW" sz="1800" b="1" dirty="0">
                <a:solidFill>
                  <a:srgbClr val="0000FF"/>
                </a:solidFill>
                <a:latin typeface="微軟正黑體" pitchFamily="34" charset="-120"/>
                <a:ea typeface="微軟正黑體" pitchFamily="34" charset="-120"/>
              </a:rPr>
              <a:t>二級膜組</a:t>
            </a:r>
            <a:r>
              <a:rPr lang="zh-TW" altLang="zh-TW" sz="1800" b="1" dirty="0" smtClean="0">
                <a:solidFill>
                  <a:srgbClr val="0000FF"/>
                </a:solidFill>
                <a:latin typeface="微軟正黑體" pitchFamily="34" charset="-120"/>
                <a:ea typeface="微軟正黑體" pitchFamily="34" charset="-120"/>
              </a:rPr>
              <a:t>共</a:t>
            </a:r>
            <a:r>
              <a:rPr lang="zh-TW" altLang="en-US" sz="1800" b="1" dirty="0" smtClean="0">
                <a:solidFill>
                  <a:srgbClr val="0000FF"/>
                </a:solidFill>
                <a:latin typeface="微軟正黑體" pitchFamily="34" charset="-120"/>
                <a:ea typeface="微軟正黑體" pitchFamily="34" charset="-120"/>
              </a:rPr>
              <a:t> </a:t>
            </a:r>
            <a:r>
              <a:rPr lang="en-US" altLang="zh-TW" sz="1800" b="1" dirty="0" smtClean="0">
                <a:solidFill>
                  <a:srgbClr val="0000FF"/>
                </a:solidFill>
                <a:latin typeface="微軟正黑體" pitchFamily="34" charset="-120"/>
                <a:ea typeface="微軟正黑體" pitchFamily="34" charset="-120"/>
              </a:rPr>
              <a:t>8</a:t>
            </a:r>
            <a:r>
              <a:rPr lang="zh-TW" altLang="en-US" sz="1800" b="1" dirty="0" smtClean="0">
                <a:solidFill>
                  <a:srgbClr val="0000FF"/>
                </a:solidFill>
                <a:latin typeface="微軟正黑體" pitchFamily="34" charset="-120"/>
                <a:ea typeface="微軟正黑體" pitchFamily="34" charset="-120"/>
              </a:rPr>
              <a:t> </a:t>
            </a:r>
            <a:r>
              <a:rPr lang="zh-TW" altLang="zh-TW" sz="1800" b="1" dirty="0" smtClean="0">
                <a:solidFill>
                  <a:srgbClr val="0000FF"/>
                </a:solidFill>
                <a:latin typeface="微軟正黑體" pitchFamily="34" charset="-120"/>
                <a:ea typeface="微軟正黑體" pitchFamily="34" charset="-120"/>
              </a:rPr>
              <a:t>支</a:t>
            </a:r>
            <a:r>
              <a:rPr lang="zh-TW" altLang="zh-TW" sz="1800" b="1" dirty="0">
                <a:solidFill>
                  <a:srgbClr val="0000FF"/>
                </a:solidFill>
                <a:latin typeface="微軟正黑體" pitchFamily="34" charset="-120"/>
                <a:ea typeface="微軟正黑體" pitchFamily="34" charset="-120"/>
              </a:rPr>
              <a:t>處理量：</a:t>
            </a:r>
            <a:r>
              <a:rPr lang="en-US" altLang="zh-TW" sz="1800" b="1" dirty="0">
                <a:solidFill>
                  <a:srgbClr val="0000FF"/>
                </a:solidFill>
                <a:latin typeface="微軟正黑體" pitchFamily="34" charset="-120"/>
                <a:ea typeface="微軟正黑體" pitchFamily="34" charset="-120"/>
              </a:rPr>
              <a:t>5.0 T/H</a:t>
            </a:r>
            <a:r>
              <a:rPr lang="zh-TW" altLang="zh-TW" sz="1800" b="1" dirty="0">
                <a:solidFill>
                  <a:srgbClr val="0000FF"/>
                </a:solidFill>
                <a:latin typeface="微軟正黑體" pitchFamily="34" charset="-120"/>
                <a:ea typeface="微軟正黑體" pitchFamily="34" charset="-120"/>
              </a:rPr>
              <a:t>進行設計</a:t>
            </a:r>
            <a:endParaRPr lang="en-US" altLang="zh-TW" sz="1800" b="1" dirty="0">
              <a:solidFill>
                <a:srgbClr val="0000FF"/>
              </a:solidFill>
              <a:latin typeface="微軟正黑體" pitchFamily="34" charset="-120"/>
              <a:ea typeface="微軟正黑體" pitchFamily="34" charset="-120"/>
            </a:endParaRPr>
          </a:p>
          <a:p>
            <a:pPr algn="l">
              <a:spcBef>
                <a:spcPts val="600"/>
              </a:spcBef>
              <a:buFontTx/>
              <a:buChar char="•"/>
              <a:defRPr/>
            </a:pPr>
            <a:r>
              <a:rPr lang="zh-TW" altLang="zh-TW" sz="1800" b="1" dirty="0">
                <a:solidFill>
                  <a:srgbClr val="0000FF"/>
                </a:solidFill>
                <a:latin typeface="微軟正黑體" pitchFamily="34" charset="-120"/>
                <a:ea typeface="微軟正黑體" pitchFamily="34" charset="-120"/>
              </a:rPr>
              <a:t>吸收液（稀硫酸）濃度：</a:t>
            </a:r>
            <a:r>
              <a:rPr lang="en-US" altLang="zh-TW" sz="1800" b="1" dirty="0">
                <a:solidFill>
                  <a:srgbClr val="0000FF"/>
                </a:solidFill>
                <a:latin typeface="微軟正黑體" pitchFamily="34" charset="-120"/>
                <a:ea typeface="微軟正黑體" pitchFamily="34" charset="-120"/>
              </a:rPr>
              <a:t> 15~20%</a:t>
            </a:r>
          </a:p>
          <a:p>
            <a:pPr algn="l">
              <a:spcBef>
                <a:spcPts val="600"/>
              </a:spcBef>
              <a:buFontTx/>
              <a:buChar char="•"/>
              <a:defRPr/>
            </a:pPr>
            <a:r>
              <a:rPr lang="zh-TW" altLang="zh-TW" sz="1800" b="1" dirty="0" smtClean="0">
                <a:solidFill>
                  <a:srgbClr val="0000FF"/>
                </a:solidFill>
                <a:latin typeface="微軟正黑體" pitchFamily="34" charset="-120"/>
                <a:ea typeface="微軟正黑體" pitchFamily="34" charset="-120"/>
              </a:rPr>
              <a:t>加</a:t>
            </a:r>
            <a:r>
              <a:rPr lang="zh-TW" altLang="en-US" sz="1800" b="1" dirty="0" smtClean="0">
                <a:solidFill>
                  <a:srgbClr val="0000FF"/>
                </a:solidFill>
                <a:latin typeface="微軟正黑體" pitchFamily="34" charset="-120"/>
                <a:ea typeface="微軟正黑體" pitchFamily="34" charset="-120"/>
              </a:rPr>
              <a:t>鹼</a:t>
            </a:r>
            <a:r>
              <a:rPr lang="zh-TW" altLang="zh-TW" sz="1800" b="1" dirty="0" smtClean="0">
                <a:solidFill>
                  <a:srgbClr val="0000FF"/>
                </a:solidFill>
                <a:latin typeface="微軟正黑體" pitchFamily="34" charset="-120"/>
                <a:ea typeface="微軟正黑體" pitchFamily="34" charset="-120"/>
              </a:rPr>
              <a:t>液</a:t>
            </a:r>
            <a:r>
              <a:rPr lang="zh-TW" altLang="zh-TW" sz="1800" b="1" dirty="0">
                <a:solidFill>
                  <a:srgbClr val="0000FF"/>
                </a:solidFill>
                <a:latin typeface="微軟正黑體" pitchFamily="34" charset="-120"/>
                <a:ea typeface="微軟正黑體" pitchFamily="34" charset="-120"/>
              </a:rPr>
              <a:t>濃度：視水質而定</a:t>
            </a:r>
            <a:r>
              <a:rPr lang="en-US" altLang="zh-TW" sz="1800" b="1" dirty="0">
                <a:solidFill>
                  <a:srgbClr val="0000FF"/>
                </a:solidFill>
                <a:latin typeface="微軟正黑體" pitchFamily="34" charset="-120"/>
                <a:ea typeface="微軟正黑體" pitchFamily="34" charset="-120"/>
              </a:rPr>
              <a:t> </a:t>
            </a:r>
          </a:p>
          <a:p>
            <a:pPr marL="0" indent="0" algn="l">
              <a:spcBef>
                <a:spcPts val="600"/>
              </a:spcBef>
              <a:defRPr/>
            </a:pPr>
            <a:r>
              <a:rPr lang="en-US" altLang="zh-TW" sz="1800" b="1" dirty="0">
                <a:solidFill>
                  <a:srgbClr val="0000FF"/>
                </a:solidFill>
                <a:latin typeface="微軟正黑體" pitchFamily="34" charset="-120"/>
                <a:ea typeface="微軟正黑體" pitchFamily="34" charset="-120"/>
              </a:rPr>
              <a:t>      (</a:t>
            </a:r>
            <a:r>
              <a:rPr lang="zh-TW" altLang="zh-TW" sz="1800" b="1" dirty="0" smtClean="0">
                <a:solidFill>
                  <a:srgbClr val="0000FF"/>
                </a:solidFill>
                <a:latin typeface="微軟正黑體" pitchFamily="34" charset="-120"/>
                <a:ea typeface="微軟正黑體" pitchFamily="34" charset="-120"/>
              </a:rPr>
              <a:t>但</a:t>
            </a:r>
            <a:r>
              <a:rPr lang="zh-TW" altLang="en-US" sz="1800" b="1" dirty="0" smtClean="0">
                <a:solidFill>
                  <a:srgbClr val="0000FF"/>
                </a:solidFill>
                <a:latin typeface="微軟正黑體" pitchFamily="34" charset="-120"/>
                <a:ea typeface="微軟正黑體" pitchFamily="34" charset="-120"/>
              </a:rPr>
              <a:t> </a:t>
            </a:r>
            <a:r>
              <a:rPr lang="en-US" altLang="zh-TW" sz="1800" b="1" dirty="0" smtClean="0">
                <a:solidFill>
                  <a:srgbClr val="0000FF"/>
                </a:solidFill>
                <a:latin typeface="微軟正黑體" pitchFamily="34" charset="-120"/>
                <a:ea typeface="微軟正黑體" pitchFamily="34" charset="-120"/>
              </a:rPr>
              <a:t>pH</a:t>
            </a:r>
            <a:r>
              <a:rPr lang="zh-TW" altLang="en-US" sz="1800" b="1" dirty="0" smtClean="0">
                <a:solidFill>
                  <a:srgbClr val="0000FF"/>
                </a:solidFill>
                <a:latin typeface="微軟正黑體" pitchFamily="34" charset="-120"/>
                <a:ea typeface="微軟正黑體" pitchFamily="34" charset="-120"/>
              </a:rPr>
              <a:t> </a:t>
            </a:r>
            <a:r>
              <a:rPr lang="zh-TW" altLang="zh-TW" sz="1800" b="1" dirty="0" smtClean="0">
                <a:solidFill>
                  <a:srgbClr val="0000FF"/>
                </a:solidFill>
                <a:latin typeface="微軟正黑體" pitchFamily="34" charset="-120"/>
                <a:ea typeface="微軟正黑體" pitchFamily="34" charset="-120"/>
              </a:rPr>
              <a:t>需</a:t>
            </a:r>
            <a:r>
              <a:rPr lang="zh-TW" altLang="zh-TW" sz="1800" b="1" dirty="0">
                <a:solidFill>
                  <a:srgbClr val="0000FF"/>
                </a:solidFill>
                <a:latin typeface="微軟正黑體" pitchFamily="34" charset="-120"/>
                <a:ea typeface="微軟正黑體" pitchFamily="34" charset="-120"/>
              </a:rPr>
              <a:t>大於</a:t>
            </a:r>
            <a:r>
              <a:rPr lang="en-US" altLang="zh-TW" sz="1800" b="1" dirty="0">
                <a:solidFill>
                  <a:srgbClr val="0000FF"/>
                </a:solidFill>
                <a:latin typeface="微軟正黑體" pitchFamily="34" charset="-120"/>
                <a:ea typeface="微軟正黑體" pitchFamily="34" charset="-120"/>
              </a:rPr>
              <a:t>12</a:t>
            </a:r>
            <a:r>
              <a:rPr lang="zh-TW" altLang="zh-TW" sz="1800" b="1" dirty="0">
                <a:solidFill>
                  <a:srgbClr val="0000FF"/>
                </a:solidFill>
                <a:latin typeface="微軟正黑體" pitchFamily="34" charset="-120"/>
                <a:ea typeface="微軟正黑體" pitchFamily="34" charset="-120"/>
              </a:rPr>
              <a:t>以上</a:t>
            </a:r>
            <a:r>
              <a:rPr lang="en-US" altLang="zh-TW" sz="1800" b="1" dirty="0">
                <a:solidFill>
                  <a:srgbClr val="0000FF"/>
                </a:solidFill>
                <a:latin typeface="微軟正黑體" pitchFamily="34" charset="-120"/>
                <a:ea typeface="微軟正黑體" pitchFamily="34" charset="-120"/>
              </a:rPr>
              <a:t>) </a:t>
            </a:r>
          </a:p>
        </p:txBody>
      </p:sp>
      <p:sp>
        <p:nvSpPr>
          <p:cNvPr id="28" name="Text Box 4">
            <a:extLst>
              <a:ext uri="{FF2B5EF4-FFF2-40B4-BE49-F238E27FC236}">
                <a16:creationId xmlns="" xmlns:a16="http://schemas.microsoft.com/office/drawing/2014/main" id="{2E38D339-213A-4B0B-94F1-35D174AAAEFB}"/>
              </a:ext>
            </a:extLst>
          </p:cNvPr>
          <p:cNvSpPr txBox="1">
            <a:spLocks noChangeArrowheads="1"/>
          </p:cNvSpPr>
          <p:nvPr/>
        </p:nvSpPr>
        <p:spPr bwMode="auto">
          <a:xfrm>
            <a:off x="179388" y="5484813"/>
            <a:ext cx="2549525" cy="49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a:lnSpc>
                <a:spcPct val="120000"/>
              </a:lnSpc>
            </a:pPr>
            <a:r>
              <a:rPr lang="zh-TW" altLang="en-US" sz="2400" dirty="0">
                <a:latin typeface="微軟正黑體" pitchFamily="34" charset="-120"/>
                <a:ea typeface="微軟正黑體" pitchFamily="34" charset="-120"/>
              </a:rPr>
              <a:t>脫氣膜工藝流程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24</a:t>
            </a:fld>
            <a:endParaRPr lang="zh-TW" altLang="en-US" dirty="0"/>
          </a:p>
        </p:txBody>
      </p:sp>
      <p:sp>
        <p:nvSpPr>
          <p:cNvPr id="5" name="標題 11"/>
          <p:cNvSpPr txBox="1"/>
          <p:nvPr/>
        </p:nvSpPr>
        <p:spPr>
          <a:xfrm>
            <a:off x="683568" y="1987388"/>
            <a:ext cx="8243891" cy="10795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1" lang="zh-TW" altLang="en-US" sz="4000" b="1" kern="0" noProof="0" dirty="0">
                <a:ln>
                  <a:noFill/>
                </a:ln>
                <a:solidFill>
                  <a:srgbClr val="007000"/>
                </a:solidFill>
                <a:effectLst>
                  <a:outerShdw blurRad="38100" dist="38100" dir="2700000" algn="tl">
                    <a:srgbClr val="C0C0C0"/>
                  </a:outerShdw>
                </a:effectLst>
                <a:uLnTx/>
                <a:uFillTx/>
                <a:latin typeface="標楷體" panose="03000509000000000000" pitchFamily="65" charset="-120"/>
                <a:ea typeface="標楷體" panose="03000509000000000000" pitchFamily="65" charset="-120"/>
                <a:cs typeface="+mn-cs"/>
                <a:sym typeface="+mn-ea"/>
              </a:rPr>
              <a:t>催化氧化型活性碳</a:t>
            </a:r>
            <a:endParaRPr kumimoji="1" lang="zh-TW" altLang="en-US" sz="4000" b="1" i="0" u="none" strike="noStrike" kern="1200" cap="all" spc="0" normalizeH="0" baseline="0" noProof="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7" name="群組">
            <a:extLst>
              <a:ext uri="{FF2B5EF4-FFF2-40B4-BE49-F238E27FC236}">
                <a16:creationId xmlns="" xmlns:a16="http://schemas.microsoft.com/office/drawing/2014/main" id="{8F112C92-BEB6-43E4-9FF1-CEA6443E596A}"/>
              </a:ext>
            </a:extLst>
          </p:cNvPr>
          <p:cNvGrpSpPr/>
          <p:nvPr/>
        </p:nvGrpSpPr>
        <p:grpSpPr>
          <a:xfrm>
            <a:off x="1187624" y="4041068"/>
            <a:ext cx="7118837" cy="1419028"/>
            <a:chOff x="0" y="0"/>
            <a:chExt cx="8640042" cy="1942780"/>
          </a:xfrm>
        </p:grpSpPr>
        <p:sp>
          <p:nvSpPr>
            <p:cNvPr id="8" name="氧化型觸媒">
              <a:extLst>
                <a:ext uri="{FF2B5EF4-FFF2-40B4-BE49-F238E27FC236}">
                  <a16:creationId xmlns="" xmlns:a16="http://schemas.microsoft.com/office/drawing/2014/main" id="{13B27E96-3A53-47F6-808B-21B8C0C5B5FA}"/>
                </a:ext>
              </a:extLst>
            </p:cNvPr>
            <p:cNvSpPr/>
            <p:nvPr/>
          </p:nvSpPr>
          <p:spPr>
            <a:xfrm>
              <a:off x="0" y="0"/>
              <a:ext cx="2235534" cy="813474"/>
            </a:xfrm>
            <a:prstGeom prst="roundRect">
              <a:avLst>
                <a:gd name="adj" fmla="val 15000"/>
              </a:avLst>
            </a:prstGeom>
            <a:noFill/>
            <a:ln w="63500" cap="flat">
              <a:solidFill>
                <a:srgbClr val="C6BC99"/>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2200" b="0">
                  <a:solidFill>
                    <a:srgbClr val="A5966A"/>
                  </a:solidFill>
                  <a:latin typeface="+mn-lt"/>
                  <a:ea typeface="+mn-ea"/>
                  <a:cs typeface="+mn-cs"/>
                  <a:sym typeface="Helvetica Neue Medium"/>
                </a:defRPr>
              </a:lvl1pPr>
            </a:lstStyle>
            <a:p>
              <a:r>
                <a:rPr b="1" dirty="0" err="1">
                  <a:latin typeface="微軟正黑體" pitchFamily="34" charset="-120"/>
                  <a:ea typeface="微軟正黑體" pitchFamily="34" charset="-120"/>
                </a:rPr>
                <a:t>氧化型觸媒</a:t>
              </a:r>
              <a:endParaRPr b="1" dirty="0">
                <a:latin typeface="微軟正黑體" pitchFamily="34" charset="-120"/>
                <a:ea typeface="微軟正黑體" pitchFamily="34" charset="-120"/>
              </a:endParaRPr>
            </a:p>
          </p:txBody>
        </p:sp>
        <p:sp>
          <p:nvSpPr>
            <p:cNvPr id="9" name="還原型觸媒">
              <a:extLst>
                <a:ext uri="{FF2B5EF4-FFF2-40B4-BE49-F238E27FC236}">
                  <a16:creationId xmlns="" xmlns:a16="http://schemas.microsoft.com/office/drawing/2014/main" id="{BD45164F-2E4F-42E9-A71E-A324BB5145C6}"/>
                </a:ext>
              </a:extLst>
            </p:cNvPr>
            <p:cNvSpPr/>
            <p:nvPr/>
          </p:nvSpPr>
          <p:spPr>
            <a:xfrm>
              <a:off x="6404509" y="166545"/>
              <a:ext cx="2235534" cy="813474"/>
            </a:xfrm>
            <a:prstGeom prst="roundRect">
              <a:avLst>
                <a:gd name="adj" fmla="val 15000"/>
              </a:avLst>
            </a:prstGeom>
            <a:noFill/>
            <a:ln w="63500" cap="flat">
              <a:solidFill>
                <a:srgbClr val="36497A"/>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2200" b="0">
                  <a:solidFill>
                    <a:srgbClr val="36497A"/>
                  </a:solidFill>
                  <a:latin typeface="+mn-lt"/>
                  <a:ea typeface="+mn-ea"/>
                  <a:cs typeface="+mn-cs"/>
                  <a:sym typeface="Helvetica Neue Medium"/>
                </a:defRPr>
              </a:lvl1pPr>
            </a:lstStyle>
            <a:p>
              <a:r>
                <a:rPr b="1" dirty="0" err="1">
                  <a:latin typeface="微軟正黑體" pitchFamily="34" charset="-120"/>
                  <a:ea typeface="微軟正黑體" pitchFamily="34" charset="-120"/>
                </a:rPr>
                <a:t>還原型觸媒</a:t>
              </a:r>
              <a:endParaRPr b="1" dirty="0">
                <a:latin typeface="微軟正黑體" pitchFamily="34" charset="-120"/>
                <a:ea typeface="微軟正黑體" pitchFamily="34" charset="-120"/>
              </a:endParaRPr>
            </a:p>
          </p:txBody>
        </p:sp>
        <p:sp>
          <p:nvSpPr>
            <p:cNvPr id="10" name="線條">
              <a:extLst>
                <a:ext uri="{FF2B5EF4-FFF2-40B4-BE49-F238E27FC236}">
                  <a16:creationId xmlns="" xmlns:a16="http://schemas.microsoft.com/office/drawing/2014/main" id="{D6AB653A-9C12-4FDC-A0CE-BBCDF8B3FEAE}"/>
                </a:ext>
              </a:extLst>
            </p:cNvPr>
            <p:cNvSpPr/>
            <p:nvPr/>
          </p:nvSpPr>
          <p:spPr>
            <a:xfrm>
              <a:off x="5144644" y="573282"/>
              <a:ext cx="1270001" cy="1"/>
            </a:xfrm>
            <a:prstGeom prst="line">
              <a:avLst/>
            </a:prstGeom>
            <a:noFill/>
            <a:ln w="63500" cap="flat">
              <a:solidFill>
                <a:srgbClr val="36497A"/>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1" name="線條">
              <a:extLst>
                <a:ext uri="{FF2B5EF4-FFF2-40B4-BE49-F238E27FC236}">
                  <a16:creationId xmlns="" xmlns:a16="http://schemas.microsoft.com/office/drawing/2014/main" id="{E0660EBD-DD17-45EC-994C-2EA1F0DE8F79}"/>
                </a:ext>
              </a:extLst>
            </p:cNvPr>
            <p:cNvSpPr/>
            <p:nvPr/>
          </p:nvSpPr>
          <p:spPr>
            <a:xfrm>
              <a:off x="2223065" y="573282"/>
              <a:ext cx="1270001" cy="1"/>
            </a:xfrm>
            <a:prstGeom prst="line">
              <a:avLst/>
            </a:prstGeom>
            <a:noFill/>
            <a:ln w="63500" cap="flat">
              <a:solidFill>
                <a:srgbClr val="C6BC99"/>
              </a:solidFill>
              <a:prstDash val="solid"/>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12" name="影像" descr="影像">
              <a:extLst>
                <a:ext uri="{FF2B5EF4-FFF2-40B4-BE49-F238E27FC236}">
                  <a16:creationId xmlns="" xmlns:a16="http://schemas.microsoft.com/office/drawing/2014/main" id="{282B53D2-E5C7-4E25-9C62-500EF11A3340}"/>
                </a:ext>
              </a:extLst>
            </p:cNvPr>
            <p:cNvPicPr>
              <a:picLocks noChangeAspect="1"/>
            </p:cNvPicPr>
            <p:nvPr/>
          </p:nvPicPr>
          <p:blipFill>
            <a:blip r:embed="rId2" cstate="print"/>
            <a:stretch>
              <a:fillRect/>
            </a:stretch>
          </p:blipFill>
          <p:spPr>
            <a:xfrm>
              <a:off x="2436699" y="16478"/>
              <a:ext cx="3544930" cy="1926303"/>
            </a:xfrm>
            <a:prstGeom prst="rect">
              <a:avLst/>
            </a:prstGeom>
            <a:ln w="12700" cap="flat">
              <a:noFill/>
              <a:miter lim="400000"/>
            </a:ln>
            <a:effectLst/>
          </p:spPr>
        </p:pic>
      </p:grpSp>
      <p:sp>
        <p:nvSpPr>
          <p:cNvPr id="13" name="标题 1">
            <a:extLst>
              <a:ext uri="{FF2B5EF4-FFF2-40B4-BE49-F238E27FC236}">
                <a16:creationId xmlns="" xmlns:a16="http://schemas.microsoft.com/office/drawing/2014/main" id="{69A6C5D2-020F-4037-8FC1-FFAF5B2E02CD}"/>
              </a:ext>
            </a:extLst>
          </p:cNvPr>
          <p:cNvSpPr txBox="1">
            <a:spLocks/>
          </p:cNvSpPr>
          <p:nvPr/>
        </p:nvSpPr>
        <p:spPr>
          <a:xfrm>
            <a:off x="800100" y="1318050"/>
            <a:ext cx="7886700" cy="994172"/>
          </a:xfrm>
          <a:prstGeom prst="rect">
            <a:avLst/>
          </a:prstGeom>
        </p:spPr>
        <p:txBody>
          <a:bodyPr/>
          <a:lstStyle>
            <a:lvl1pPr algn="ctr" rtl="0" eaLnBrk="0" fontAlgn="base" hangingPunct="0">
              <a:lnSpc>
                <a:spcPct val="90000"/>
              </a:lnSpc>
              <a:spcBef>
                <a:spcPct val="0"/>
              </a:spcBef>
              <a:spcAft>
                <a:spcPct val="0"/>
              </a:spcAft>
              <a:defRPr kumimoji="1" sz="4000">
                <a:solidFill>
                  <a:schemeClr val="tx2"/>
                </a:solidFill>
                <a:latin typeface="+mj-lt"/>
                <a:ea typeface="+mj-ea"/>
                <a:cs typeface="+mj-cs"/>
              </a:defRPr>
            </a:lvl1pPr>
            <a:lvl2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2pPr>
            <a:lvl3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3pPr>
            <a:lvl4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4pPr>
            <a:lvl5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5pPr>
            <a:lvl6pPr marL="4572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6pPr>
            <a:lvl7pPr marL="9144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7pPr>
            <a:lvl8pPr marL="13716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8pPr>
            <a:lvl9pPr marL="18288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9pPr>
          </a:lstStyle>
          <a:p>
            <a:r>
              <a:rPr lang="zh-TW" altLang="en-US" b="1" kern="0" dirty="0">
                <a:solidFill>
                  <a:srgbClr val="0000FF"/>
                </a:solidFill>
                <a:latin typeface="微軟正黑體" pitchFamily="34" charset="-120"/>
                <a:ea typeface="微軟正黑體" pitchFamily="34" charset="-120"/>
                <a:cs typeface="Times New Roman" panose="02020603050405020304" pitchFamily="18" charset="0"/>
                <a:sym typeface="+mn-ea"/>
              </a:rPr>
              <a:t>新穎高濃度</a:t>
            </a:r>
            <a:r>
              <a:rPr lang="zh-CN" altLang="en-US" b="1" kern="0" dirty="0">
                <a:solidFill>
                  <a:srgbClr val="0000FF"/>
                </a:solidFill>
                <a:latin typeface="微軟正黑體" pitchFamily="34" charset="-120"/>
                <a:ea typeface="微軟正黑體" pitchFamily="34" charset="-120"/>
                <a:cs typeface="Times New Roman" panose="02020603050405020304" pitchFamily="18" charset="0"/>
                <a:sym typeface="+mn-ea"/>
              </a:rPr>
              <a:t>廢水處理</a:t>
            </a:r>
            <a:r>
              <a:rPr lang="zh-TW" altLang="en-US" b="1" kern="0" dirty="0">
                <a:solidFill>
                  <a:srgbClr val="0000FF"/>
                </a:solidFill>
                <a:latin typeface="微軟正黑體" pitchFamily="34" charset="-120"/>
                <a:ea typeface="微軟正黑體" pitchFamily="34" charset="-120"/>
                <a:cs typeface="Times New Roman" panose="02020603050405020304" pitchFamily="18" charset="0"/>
                <a:sym typeface="+mn-ea"/>
              </a:rPr>
              <a:t>技術</a:t>
            </a:r>
            <a:endParaRPr lang="zh-CN" altLang="en-US" b="1" kern="0" dirty="0">
              <a:solidFill>
                <a:srgbClr val="0000FF"/>
              </a:solidFill>
              <a:latin typeface="微軟正黑體" pitchFamily="34" charset="-120"/>
              <a:ea typeface="微軟正黑體" pitchFamily="34" charset="-120"/>
              <a:cs typeface="Times New Roman" panose="02020603050405020304" pitchFamily="18" charset="0"/>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25</a:t>
            </a:fld>
            <a:endParaRPr lang="zh-TW" altLang="en-US" dirty="0"/>
          </a:p>
        </p:txBody>
      </p:sp>
      <p:sp>
        <p:nvSpPr>
          <p:cNvPr id="5" name="投影片編號版面配置區 3"/>
          <p:cNvSpPr txBox="1">
            <a:spLocks/>
          </p:cNvSpPr>
          <p:nvPr/>
        </p:nvSpPr>
        <p:spPr bwMode="white">
          <a:xfrm>
            <a:off x="3276600" y="6572250"/>
            <a:ext cx="2133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4866782-C2A9-4205-9E3C-40E3DE4AC35A}" type="slidenum">
              <a:rPr kumimoji="0" lang="zh-TW" altLang="en-US" sz="1000" b="1" i="0" u="none" strike="noStrike" kern="1200" cap="none" spc="0" normalizeH="0" baseline="0" noProof="0" smtClean="0">
                <a:ln>
                  <a:noFill/>
                </a:ln>
                <a:solidFill>
                  <a:schemeClr val="bg1"/>
                </a:solidFill>
                <a:effectLst/>
                <a:uLnTx/>
                <a:uFillTx/>
                <a:latin typeface="+mn-lt"/>
                <a:ea typeface="新細明體"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zh-TW" altLang="en-US" sz="1000" b="1" i="0" u="none" strike="noStrike" kern="1200" cap="none" spc="0" normalizeH="0" baseline="0" noProof="0" dirty="0">
              <a:ln>
                <a:noFill/>
              </a:ln>
              <a:solidFill>
                <a:schemeClr val="bg1"/>
              </a:solidFill>
              <a:effectLst/>
              <a:uLnTx/>
              <a:uFillTx/>
              <a:latin typeface="+mn-lt"/>
              <a:ea typeface="新細明體" charset="-120"/>
              <a:cs typeface="+mn-cs"/>
            </a:endParaRPr>
          </a:p>
        </p:txBody>
      </p:sp>
      <p:sp>
        <p:nvSpPr>
          <p:cNvPr id="6" name="投影片編號版面配置區 3"/>
          <p:cNvSpPr txBox="1">
            <a:spLocks/>
          </p:cNvSpPr>
          <p:nvPr/>
        </p:nvSpPr>
        <p:spPr bwMode="white">
          <a:xfrm>
            <a:off x="3276600" y="6572250"/>
            <a:ext cx="2133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4866782-C2A9-4205-9E3C-40E3DE4AC35A}" type="slidenum">
              <a:rPr kumimoji="0" lang="zh-TW" altLang="en-US" sz="1000" b="1" i="0" u="none" strike="noStrike" kern="1200" cap="none" spc="0" normalizeH="0" baseline="0" noProof="0" smtClean="0">
                <a:ln>
                  <a:noFill/>
                </a:ln>
                <a:solidFill>
                  <a:schemeClr val="bg1"/>
                </a:solidFill>
                <a:effectLst/>
                <a:uLnTx/>
                <a:uFillTx/>
                <a:latin typeface="+mn-lt"/>
                <a:ea typeface="新細明體"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zh-TW" altLang="en-US" sz="1000" b="1" i="0" u="none" strike="noStrike" kern="1200" cap="none" spc="0" normalizeH="0" baseline="0" noProof="0" dirty="0">
              <a:ln>
                <a:noFill/>
              </a:ln>
              <a:solidFill>
                <a:schemeClr val="bg1"/>
              </a:solidFill>
              <a:effectLst/>
              <a:uLnTx/>
              <a:uFillTx/>
              <a:latin typeface="+mn-lt"/>
              <a:ea typeface="新細明體" charset="-120"/>
              <a:cs typeface="+mn-cs"/>
            </a:endParaRPr>
          </a:p>
        </p:txBody>
      </p:sp>
      <p:sp>
        <p:nvSpPr>
          <p:cNvPr id="7" name="矩形 6"/>
          <p:cNvSpPr/>
          <p:nvPr/>
        </p:nvSpPr>
        <p:spPr>
          <a:xfrm>
            <a:off x="0" y="908720"/>
            <a:ext cx="9144000" cy="584775"/>
          </a:xfrm>
          <a:prstGeom prst="rect">
            <a:avLst/>
          </a:prstGeom>
        </p:spPr>
        <p:txBody>
          <a:bodyPr wrap="square">
            <a:spAutoFit/>
          </a:bodyPr>
          <a:lstStyle/>
          <a:p>
            <a:r>
              <a:rPr lang="en-US" altLang="zh-CN" sz="2400" b="1" dirty="0" smtClean="0">
                <a:solidFill>
                  <a:srgbClr val="0000FF"/>
                </a:solidFill>
                <a:latin typeface="微軟正黑體" pitchFamily="34" charset="-120"/>
                <a:ea typeface="微軟正黑體" pitchFamily="34" charset="-120"/>
                <a:cs typeface="Times New Roman" panose="02020603050405020304" pitchFamily="18" charset="0"/>
              </a:rPr>
              <a:t>COAC(Catalytic Oxidation Activated Carbon)</a:t>
            </a:r>
            <a:r>
              <a:rPr lang="en-US" altLang="zh-TW" sz="3200" b="1" dirty="0" smtClean="0">
                <a:solidFill>
                  <a:srgbClr val="0000FF"/>
                </a:solidFill>
                <a:latin typeface="微軟正黑體" pitchFamily="34" charset="-120"/>
                <a:ea typeface="微軟正黑體" pitchFamily="34" charset="-120"/>
                <a:cs typeface="Times New Roman" panose="02020603050405020304" pitchFamily="18" charset="0"/>
              </a:rPr>
              <a:t>- </a:t>
            </a:r>
            <a:r>
              <a:rPr lang="zh-TW" altLang="en-US" sz="3200" b="1" dirty="0">
                <a:solidFill>
                  <a:srgbClr val="0000FF"/>
                </a:solidFill>
                <a:latin typeface="微軟正黑體" pitchFamily="34" charset="-120"/>
                <a:ea typeface="微軟正黑體" pitchFamily="34" charset="-120"/>
                <a:cs typeface="Times New Roman" panose="02020603050405020304" pitchFamily="18" charset="0"/>
              </a:rPr>
              <a:t>簡介及原理</a:t>
            </a:r>
          </a:p>
        </p:txBody>
      </p:sp>
      <p:pic>
        <p:nvPicPr>
          <p:cNvPr id="8" name="圖片 7"/>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 xmlns:a14="http://schemas.microsoft.com/office/drawing/2010/main">
                  <a14:imgLayer r:embed="rId3">
                    <a14:imgEffect>
                      <a14:brightnessContrast bright="20000"/>
                    </a14:imgEffect>
                  </a14:imgLayer>
                </a14:imgProps>
              </a:ext>
            </a:extLst>
          </a:blip>
          <a:stretch>
            <a:fillRect/>
          </a:stretch>
        </p:blipFill>
        <p:spPr>
          <a:xfrm>
            <a:off x="191126" y="3356992"/>
            <a:ext cx="2679085" cy="1845592"/>
          </a:xfrm>
          <a:prstGeom prst="rect">
            <a:avLst/>
          </a:prstGeom>
        </p:spPr>
      </p:pic>
      <p:sp>
        <p:nvSpPr>
          <p:cNvPr id="9" name="椭圆 7"/>
          <p:cNvSpPr>
            <a:spLocks noChangeAspect="1"/>
          </p:cNvSpPr>
          <p:nvPr/>
        </p:nvSpPr>
        <p:spPr>
          <a:xfrm rot="16200000">
            <a:off x="1043608" y="4509120"/>
            <a:ext cx="2193775" cy="2193775"/>
          </a:xfrm>
          <a:prstGeom prst="ellipse">
            <a:avLst/>
          </a:prstGeom>
          <a:gradFill>
            <a:gsLst>
              <a:gs pos="0">
                <a:schemeClr val="tx1">
                  <a:lumMod val="50000"/>
                  <a:lumOff val="50000"/>
                </a:schemeClr>
              </a:gs>
              <a:gs pos="50000">
                <a:schemeClr val="tx1">
                  <a:lumMod val="61000"/>
                  <a:lumOff val="39000"/>
                </a:schemeClr>
              </a:gs>
              <a:gs pos="100000">
                <a:schemeClr val="tx1">
                  <a:lumMod val="64000"/>
                  <a:lumOff val="36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10" name="橢圓 9"/>
          <p:cNvSpPr>
            <a:spLocks noChangeAspect="1"/>
          </p:cNvSpPr>
          <p:nvPr/>
        </p:nvSpPr>
        <p:spPr>
          <a:xfrm>
            <a:off x="1158219" y="4525825"/>
            <a:ext cx="97200" cy="9351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800"/>
          </a:p>
        </p:txBody>
      </p:sp>
      <p:cxnSp>
        <p:nvCxnSpPr>
          <p:cNvPr id="11" name="直線接點 10"/>
          <p:cNvCxnSpPr>
            <a:stCxn id="10" idx="4"/>
          </p:cNvCxnSpPr>
          <p:nvPr/>
        </p:nvCxnSpPr>
        <p:spPr>
          <a:xfrm>
            <a:off x="1206819" y="4619343"/>
            <a:ext cx="0" cy="3769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群組 11"/>
          <p:cNvGrpSpPr/>
          <p:nvPr/>
        </p:nvGrpSpPr>
        <p:grpSpPr>
          <a:xfrm rot="182838">
            <a:off x="2298023" y="4175968"/>
            <a:ext cx="1042655" cy="1166895"/>
            <a:chOff x="2114531" y="4228962"/>
            <a:chExt cx="2852154" cy="2712597"/>
          </a:xfrm>
        </p:grpSpPr>
        <p:sp>
          <p:nvSpPr>
            <p:cNvPr id="13" name="椭圆 7"/>
            <p:cNvSpPr>
              <a:spLocks noChangeAspect="1"/>
            </p:cNvSpPr>
            <p:nvPr/>
          </p:nvSpPr>
          <p:spPr>
            <a:xfrm rot="15474515">
              <a:off x="2388579" y="5676548"/>
              <a:ext cx="454052" cy="454052"/>
            </a:xfrm>
            <a:prstGeom prst="ellipse">
              <a:avLst/>
            </a:prstGeom>
            <a:gradFill>
              <a:gsLst>
                <a:gs pos="0">
                  <a:schemeClr val="tx1">
                    <a:lumMod val="65000"/>
                    <a:lumOff val="35000"/>
                  </a:schemeClr>
                </a:gs>
                <a:gs pos="50000">
                  <a:schemeClr val="tx1">
                    <a:lumMod val="75000"/>
                    <a:lumOff val="25000"/>
                  </a:schemeClr>
                </a:gs>
                <a:gs pos="100000">
                  <a:schemeClr val="tx1">
                    <a:lumMod val="85000"/>
                    <a:lumOff val="1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14" name="椭圆 7"/>
            <p:cNvSpPr>
              <a:spLocks noChangeAspect="1"/>
            </p:cNvSpPr>
            <p:nvPr/>
          </p:nvSpPr>
          <p:spPr>
            <a:xfrm rot="15078872">
              <a:off x="2114531" y="5361887"/>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15" name="椭圆 7"/>
            <p:cNvSpPr>
              <a:spLocks noChangeAspect="1"/>
            </p:cNvSpPr>
            <p:nvPr/>
          </p:nvSpPr>
          <p:spPr>
            <a:xfrm rot="16200000">
              <a:off x="2709071" y="5470973"/>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16" name="椭圆 7"/>
            <p:cNvSpPr>
              <a:spLocks noChangeAspect="1"/>
            </p:cNvSpPr>
            <p:nvPr/>
          </p:nvSpPr>
          <p:spPr>
            <a:xfrm rot="16995980">
              <a:off x="4176130" y="6356328"/>
              <a:ext cx="454052" cy="454052"/>
            </a:xfrm>
            <a:prstGeom prst="ellipse">
              <a:avLst/>
            </a:prstGeom>
            <a:gradFill>
              <a:gsLst>
                <a:gs pos="0">
                  <a:schemeClr val="tx1">
                    <a:lumMod val="65000"/>
                    <a:lumOff val="35000"/>
                  </a:schemeClr>
                </a:gs>
                <a:gs pos="50000">
                  <a:schemeClr val="tx1">
                    <a:lumMod val="75000"/>
                    <a:lumOff val="25000"/>
                  </a:schemeClr>
                </a:gs>
                <a:gs pos="100000">
                  <a:schemeClr val="tx1">
                    <a:lumMod val="85000"/>
                    <a:lumOff val="1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17" name="椭圆 7"/>
            <p:cNvSpPr>
              <a:spLocks noChangeAspect="1"/>
            </p:cNvSpPr>
            <p:nvPr/>
          </p:nvSpPr>
          <p:spPr>
            <a:xfrm rot="16600337">
              <a:off x="4012848" y="5950335"/>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18" name="椭圆 7"/>
            <p:cNvSpPr>
              <a:spLocks noChangeAspect="1"/>
            </p:cNvSpPr>
            <p:nvPr/>
          </p:nvSpPr>
          <p:spPr>
            <a:xfrm rot="17882788">
              <a:off x="4475777" y="6450651"/>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grpSp>
          <p:nvGrpSpPr>
            <p:cNvPr id="19" name="群組 43"/>
            <p:cNvGrpSpPr/>
            <p:nvPr/>
          </p:nvGrpSpPr>
          <p:grpSpPr>
            <a:xfrm>
              <a:off x="2885606" y="5134298"/>
              <a:ext cx="677216" cy="677216"/>
              <a:chOff x="4536720" y="4910325"/>
              <a:chExt cx="677216" cy="677216"/>
            </a:xfrm>
          </p:grpSpPr>
          <p:sp>
            <p:nvSpPr>
              <p:cNvPr id="35" name="椭圆 7"/>
              <p:cNvSpPr>
                <a:spLocks noChangeAspect="1"/>
              </p:cNvSpPr>
              <p:nvPr/>
            </p:nvSpPr>
            <p:spPr>
              <a:xfrm rot="15413573">
                <a:off x="4536720" y="4910325"/>
                <a:ext cx="677216" cy="677216"/>
              </a:xfrm>
              <a:prstGeom prst="ellipse">
                <a:avLst/>
              </a:prstGeom>
              <a:gradFill>
                <a:gsLst>
                  <a:gs pos="0">
                    <a:srgbClr val="AA79E5"/>
                  </a:gs>
                  <a:gs pos="50000">
                    <a:srgbClr val="8D649D"/>
                  </a:gs>
                  <a:gs pos="99000">
                    <a:srgbClr val="7030A0"/>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36" name="文字方塊 35"/>
              <p:cNvSpPr txBox="1"/>
              <p:nvPr/>
            </p:nvSpPr>
            <p:spPr>
              <a:xfrm>
                <a:off x="4597702" y="5107711"/>
                <a:ext cx="463973" cy="452967"/>
              </a:xfrm>
              <a:prstGeom prst="rect">
                <a:avLst/>
              </a:prstGeom>
              <a:noFill/>
            </p:spPr>
            <p:txBody>
              <a:bodyPr wrap="none" rtlCol="0">
                <a:spAutoFit/>
              </a:bodyPr>
              <a:lstStyle/>
              <a:p>
                <a:r>
                  <a:rPr kumimoji="1" lang="en-US" altLang="zh-CN" sz="1800" b="1" dirty="0">
                    <a:latin typeface="Times New Roman" panose="02020603050405020304" pitchFamily="18" charset="0"/>
                    <a:cs typeface="Times New Roman" panose="02020603050405020304" pitchFamily="18" charset="0"/>
                  </a:rPr>
                  <a:t>A</a:t>
                </a:r>
              </a:p>
            </p:txBody>
          </p:sp>
        </p:grpSp>
        <p:sp>
          <p:nvSpPr>
            <p:cNvPr id="20" name="椭圆 7"/>
            <p:cNvSpPr>
              <a:spLocks noChangeAspect="1"/>
            </p:cNvSpPr>
            <p:nvPr/>
          </p:nvSpPr>
          <p:spPr>
            <a:xfrm rot="15023130">
              <a:off x="3869064" y="5564437"/>
              <a:ext cx="637217" cy="637217"/>
            </a:xfrm>
            <a:prstGeom prst="ellipse">
              <a:avLst/>
            </a:prstGeom>
            <a:gradFill>
              <a:gsLst>
                <a:gs pos="0">
                  <a:schemeClr val="accent6">
                    <a:lumMod val="40000"/>
                    <a:lumOff val="60000"/>
                  </a:schemeClr>
                </a:gs>
                <a:gs pos="50000">
                  <a:schemeClr val="accent6">
                    <a:lumMod val="60000"/>
                    <a:lumOff val="40000"/>
                  </a:schemeClr>
                </a:gs>
                <a:gs pos="100000">
                  <a:schemeClr val="accent6">
                    <a:lumMod val="7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21" name="椭圆 7"/>
            <p:cNvSpPr>
              <a:spLocks noChangeAspect="1"/>
            </p:cNvSpPr>
            <p:nvPr/>
          </p:nvSpPr>
          <p:spPr>
            <a:xfrm rot="16200000">
              <a:off x="3258246" y="4992793"/>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22" name="椭圆 7"/>
            <p:cNvSpPr>
              <a:spLocks noChangeAspect="1"/>
            </p:cNvSpPr>
            <p:nvPr/>
          </p:nvSpPr>
          <p:spPr>
            <a:xfrm rot="17802538">
              <a:off x="3829822" y="5345025"/>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cxnSp>
          <p:nvCxnSpPr>
            <p:cNvPr id="23" name="直線接點 22"/>
            <p:cNvCxnSpPr>
              <a:endCxn id="22" idx="6"/>
            </p:cNvCxnSpPr>
            <p:nvPr/>
          </p:nvCxnSpPr>
          <p:spPr>
            <a:xfrm flipH="1">
              <a:off x="4185597" y="5096591"/>
              <a:ext cx="15207" cy="27462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椭圆 7"/>
            <p:cNvSpPr>
              <a:spLocks noChangeAspect="1"/>
            </p:cNvSpPr>
            <p:nvPr/>
          </p:nvSpPr>
          <p:spPr>
            <a:xfrm rot="15413573">
              <a:off x="3438687" y="4874770"/>
              <a:ext cx="787184" cy="787184"/>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25" name="椭圆 7"/>
            <p:cNvSpPr>
              <a:spLocks noChangeAspect="1"/>
            </p:cNvSpPr>
            <p:nvPr/>
          </p:nvSpPr>
          <p:spPr>
            <a:xfrm rot="17882788">
              <a:off x="3680809" y="4397644"/>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26" name="椭圆 7"/>
            <p:cNvSpPr>
              <a:spLocks noChangeAspect="1"/>
            </p:cNvSpPr>
            <p:nvPr/>
          </p:nvSpPr>
          <p:spPr>
            <a:xfrm rot="17882788">
              <a:off x="4226520" y="4777001"/>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27" name="椭圆 7"/>
            <p:cNvSpPr>
              <a:spLocks noChangeAspect="1"/>
            </p:cNvSpPr>
            <p:nvPr/>
          </p:nvSpPr>
          <p:spPr>
            <a:xfrm rot="17882788">
              <a:off x="3758273" y="4228962"/>
              <a:ext cx="291500" cy="291500"/>
            </a:xfrm>
            <a:prstGeom prst="ellipse">
              <a:avLst/>
            </a:prstGeom>
            <a:gradFill>
              <a:gsLst>
                <a:gs pos="0">
                  <a:schemeClr val="accent1">
                    <a:lumMod val="20000"/>
                    <a:lumOff val="80000"/>
                  </a:schemeClr>
                </a:gs>
                <a:gs pos="50000">
                  <a:schemeClr val="accent1">
                    <a:lumMod val="60000"/>
                    <a:lumOff val="40000"/>
                  </a:schemeClr>
                </a:gs>
                <a:gs pos="100000">
                  <a:schemeClr val="accent1">
                    <a:lumMod val="7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28" name="椭圆 7"/>
            <p:cNvSpPr>
              <a:spLocks noChangeAspect="1"/>
            </p:cNvSpPr>
            <p:nvPr/>
          </p:nvSpPr>
          <p:spPr>
            <a:xfrm rot="17882788">
              <a:off x="4533182" y="4731846"/>
              <a:ext cx="291500" cy="291500"/>
            </a:xfrm>
            <a:prstGeom prst="ellipse">
              <a:avLst/>
            </a:prstGeom>
            <a:gradFill>
              <a:gsLst>
                <a:gs pos="0">
                  <a:schemeClr val="accent1">
                    <a:lumMod val="20000"/>
                    <a:lumOff val="80000"/>
                  </a:schemeClr>
                </a:gs>
                <a:gs pos="50000">
                  <a:schemeClr val="accent1">
                    <a:lumMod val="60000"/>
                    <a:lumOff val="40000"/>
                  </a:schemeClr>
                </a:gs>
                <a:gs pos="100000">
                  <a:schemeClr val="accent1">
                    <a:lumMod val="7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29" name="文字方塊 28"/>
            <p:cNvSpPr txBox="1"/>
            <p:nvPr/>
          </p:nvSpPr>
          <p:spPr>
            <a:xfrm>
              <a:off x="3981961" y="5796920"/>
              <a:ext cx="463973" cy="452967"/>
            </a:xfrm>
            <a:prstGeom prst="rect">
              <a:avLst/>
            </a:prstGeom>
            <a:noFill/>
          </p:spPr>
          <p:txBody>
            <a:bodyPr wrap="none" rtlCol="0">
              <a:spAutoFit/>
            </a:bodyPr>
            <a:lstStyle/>
            <a:p>
              <a:r>
                <a:rPr kumimoji="1" lang="en-US" altLang="zh-CN" sz="1800" b="1" dirty="0">
                  <a:latin typeface="Times New Roman" panose="02020603050405020304" pitchFamily="18" charset="0"/>
                  <a:cs typeface="Times New Roman" panose="02020603050405020304" pitchFamily="18" charset="0"/>
                </a:rPr>
                <a:t>C</a:t>
              </a:r>
            </a:p>
          </p:txBody>
        </p:sp>
        <p:sp>
          <p:nvSpPr>
            <p:cNvPr id="30" name="文字方塊 29"/>
            <p:cNvSpPr txBox="1"/>
            <p:nvPr/>
          </p:nvSpPr>
          <p:spPr>
            <a:xfrm>
              <a:off x="3753177" y="4951694"/>
              <a:ext cx="447040" cy="452967"/>
            </a:xfrm>
            <a:prstGeom prst="rect">
              <a:avLst/>
            </a:prstGeom>
            <a:noFill/>
          </p:spPr>
          <p:txBody>
            <a:bodyPr wrap="none" rtlCol="0">
              <a:spAutoFit/>
            </a:bodyPr>
            <a:lstStyle/>
            <a:p>
              <a:r>
                <a:rPr kumimoji="1" lang="en-US" altLang="zh-CN" sz="1800" b="1" dirty="0">
                  <a:latin typeface="Times New Roman" panose="02020603050405020304" pitchFamily="18" charset="0"/>
                  <a:cs typeface="Times New Roman" panose="02020603050405020304" pitchFamily="18" charset="0"/>
                </a:rPr>
                <a:t>B</a:t>
              </a:r>
            </a:p>
          </p:txBody>
        </p:sp>
        <p:sp>
          <p:nvSpPr>
            <p:cNvPr id="31" name="椭圆 7"/>
            <p:cNvSpPr>
              <a:spLocks noChangeAspect="1"/>
            </p:cNvSpPr>
            <p:nvPr/>
          </p:nvSpPr>
          <p:spPr>
            <a:xfrm rot="15078872">
              <a:off x="2662717" y="4897266"/>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32" name="椭圆 7"/>
            <p:cNvSpPr>
              <a:spLocks noChangeAspect="1"/>
            </p:cNvSpPr>
            <p:nvPr/>
          </p:nvSpPr>
          <p:spPr>
            <a:xfrm rot="15078872">
              <a:off x="3224705" y="5590445"/>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33" name="椭圆 7"/>
            <p:cNvSpPr>
              <a:spLocks noChangeAspect="1"/>
            </p:cNvSpPr>
            <p:nvPr/>
          </p:nvSpPr>
          <p:spPr>
            <a:xfrm rot="17882788">
              <a:off x="2607074" y="4759601"/>
              <a:ext cx="291500" cy="291500"/>
            </a:xfrm>
            <a:prstGeom prst="ellipse">
              <a:avLst/>
            </a:prstGeom>
            <a:gradFill>
              <a:gsLst>
                <a:gs pos="0">
                  <a:schemeClr val="accent1">
                    <a:lumMod val="20000"/>
                    <a:lumOff val="80000"/>
                  </a:schemeClr>
                </a:gs>
                <a:gs pos="50000">
                  <a:schemeClr val="accent1">
                    <a:lumMod val="60000"/>
                    <a:lumOff val="40000"/>
                  </a:schemeClr>
                </a:gs>
                <a:gs pos="100000">
                  <a:schemeClr val="accent1">
                    <a:lumMod val="7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34" name="椭圆 7"/>
            <p:cNvSpPr>
              <a:spLocks noChangeAspect="1"/>
            </p:cNvSpPr>
            <p:nvPr/>
          </p:nvSpPr>
          <p:spPr>
            <a:xfrm rot="17882788">
              <a:off x="3483126" y="5932924"/>
              <a:ext cx="291500" cy="291500"/>
            </a:xfrm>
            <a:prstGeom prst="ellipse">
              <a:avLst/>
            </a:prstGeom>
            <a:gradFill>
              <a:gsLst>
                <a:gs pos="0">
                  <a:schemeClr val="accent1">
                    <a:lumMod val="20000"/>
                    <a:lumOff val="80000"/>
                  </a:schemeClr>
                </a:gs>
                <a:gs pos="50000">
                  <a:schemeClr val="accent1">
                    <a:lumMod val="60000"/>
                    <a:lumOff val="40000"/>
                  </a:schemeClr>
                </a:gs>
                <a:gs pos="100000">
                  <a:schemeClr val="accent1">
                    <a:lumMod val="7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grpSp>
      <p:grpSp>
        <p:nvGrpSpPr>
          <p:cNvPr id="37" name="组合 27"/>
          <p:cNvGrpSpPr/>
          <p:nvPr/>
        </p:nvGrpSpPr>
        <p:grpSpPr>
          <a:xfrm>
            <a:off x="3707904" y="4005064"/>
            <a:ext cx="5091990" cy="2177676"/>
            <a:chOff x="5061309" y="3399612"/>
            <a:chExt cx="6789320" cy="2903568"/>
          </a:xfrm>
        </p:grpSpPr>
        <p:grpSp>
          <p:nvGrpSpPr>
            <p:cNvPr id="38" name="群組 7"/>
            <p:cNvGrpSpPr/>
            <p:nvPr/>
          </p:nvGrpSpPr>
          <p:grpSpPr>
            <a:xfrm rot="21306185">
              <a:off x="6503663" y="4180026"/>
              <a:ext cx="1077994" cy="1289935"/>
              <a:chOff x="4098810" y="2883021"/>
              <a:chExt cx="1077994" cy="1289935"/>
            </a:xfrm>
          </p:grpSpPr>
          <p:sp>
            <p:nvSpPr>
              <p:cNvPr id="62" name="椭圆 7"/>
              <p:cNvSpPr>
                <a:spLocks noChangeAspect="1"/>
              </p:cNvSpPr>
              <p:nvPr/>
            </p:nvSpPr>
            <p:spPr>
              <a:xfrm rot="17882788">
                <a:off x="4098810" y="2883021"/>
                <a:ext cx="291500" cy="291500"/>
              </a:xfrm>
              <a:prstGeom prst="ellipse">
                <a:avLst/>
              </a:prstGeom>
              <a:gradFill>
                <a:gsLst>
                  <a:gs pos="0">
                    <a:schemeClr val="accent1">
                      <a:lumMod val="20000"/>
                      <a:lumOff val="80000"/>
                    </a:schemeClr>
                  </a:gs>
                  <a:gs pos="50000">
                    <a:schemeClr val="accent1">
                      <a:lumMod val="60000"/>
                      <a:lumOff val="40000"/>
                    </a:schemeClr>
                  </a:gs>
                  <a:gs pos="100000">
                    <a:schemeClr val="accent1">
                      <a:lumMod val="7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63" name="椭圆 7"/>
              <p:cNvSpPr>
                <a:spLocks noChangeAspect="1"/>
              </p:cNvSpPr>
              <p:nvPr/>
            </p:nvSpPr>
            <p:spPr>
              <a:xfrm rot="16200000">
                <a:off x="4112304" y="3511902"/>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64" name="椭圆 7"/>
              <p:cNvSpPr>
                <a:spLocks noChangeAspect="1"/>
              </p:cNvSpPr>
              <p:nvPr/>
            </p:nvSpPr>
            <p:spPr>
              <a:xfrm rot="15078872">
                <a:off x="4156160" y="2945879"/>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grpSp>
            <p:nvGrpSpPr>
              <p:cNvPr id="65" name="群組 11"/>
              <p:cNvGrpSpPr/>
              <p:nvPr/>
            </p:nvGrpSpPr>
            <p:grpSpPr>
              <a:xfrm>
                <a:off x="4298895" y="3173449"/>
                <a:ext cx="677216" cy="677216"/>
                <a:chOff x="4536720" y="4910325"/>
                <a:chExt cx="677216" cy="677216"/>
              </a:xfrm>
            </p:grpSpPr>
            <p:sp>
              <p:nvSpPr>
                <p:cNvPr id="69" name="椭圆 7"/>
                <p:cNvSpPr>
                  <a:spLocks noChangeAspect="1"/>
                </p:cNvSpPr>
                <p:nvPr/>
              </p:nvSpPr>
              <p:spPr>
                <a:xfrm rot="15413573">
                  <a:off x="4536720" y="4910325"/>
                  <a:ext cx="677216" cy="677216"/>
                </a:xfrm>
                <a:prstGeom prst="ellipse">
                  <a:avLst/>
                </a:prstGeom>
                <a:gradFill>
                  <a:gsLst>
                    <a:gs pos="0">
                      <a:srgbClr val="AA79E5"/>
                    </a:gs>
                    <a:gs pos="50000">
                      <a:srgbClr val="8D649D"/>
                    </a:gs>
                    <a:gs pos="99000">
                      <a:srgbClr val="7030A0"/>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70" name="文字方塊 69"/>
                <p:cNvSpPr txBox="1"/>
                <p:nvPr/>
              </p:nvSpPr>
              <p:spPr>
                <a:xfrm>
                  <a:off x="4661822" y="5107711"/>
                  <a:ext cx="463973" cy="452967"/>
                </a:xfrm>
                <a:prstGeom prst="rect">
                  <a:avLst/>
                </a:prstGeom>
                <a:noFill/>
              </p:spPr>
              <p:txBody>
                <a:bodyPr wrap="none" rtlCol="0">
                  <a:spAutoFit/>
                </a:bodyPr>
                <a:lstStyle/>
                <a:p>
                  <a:r>
                    <a:rPr kumimoji="1" lang="en-US" altLang="zh-CN" sz="1800" b="1" dirty="0">
                      <a:latin typeface="Times New Roman" panose="02020603050405020304" pitchFamily="18" charset="0"/>
                      <a:cs typeface="Times New Roman" panose="02020603050405020304" pitchFamily="18" charset="0"/>
                    </a:rPr>
                    <a:t>A</a:t>
                  </a:r>
                </a:p>
              </p:txBody>
            </p:sp>
          </p:grpSp>
          <p:sp>
            <p:nvSpPr>
              <p:cNvPr id="66" name="椭圆 7"/>
              <p:cNvSpPr>
                <a:spLocks noChangeAspect="1"/>
              </p:cNvSpPr>
              <p:nvPr/>
            </p:nvSpPr>
            <p:spPr>
              <a:xfrm rot="16200000">
                <a:off x="4684387" y="2981028"/>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67" name="椭圆 7"/>
              <p:cNvSpPr>
                <a:spLocks noChangeAspect="1"/>
              </p:cNvSpPr>
              <p:nvPr/>
            </p:nvSpPr>
            <p:spPr>
              <a:xfrm rot="15078872">
                <a:off x="4627938" y="3631374"/>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68" name="椭圆 7"/>
              <p:cNvSpPr>
                <a:spLocks noChangeAspect="1"/>
              </p:cNvSpPr>
              <p:nvPr/>
            </p:nvSpPr>
            <p:spPr>
              <a:xfrm rot="17882788">
                <a:off x="4885304" y="3881456"/>
                <a:ext cx="291500" cy="291500"/>
              </a:xfrm>
              <a:prstGeom prst="ellipse">
                <a:avLst/>
              </a:prstGeom>
              <a:gradFill>
                <a:gsLst>
                  <a:gs pos="0">
                    <a:schemeClr val="accent1">
                      <a:lumMod val="20000"/>
                      <a:lumOff val="80000"/>
                    </a:schemeClr>
                  </a:gs>
                  <a:gs pos="50000">
                    <a:schemeClr val="accent1">
                      <a:lumMod val="60000"/>
                      <a:lumOff val="40000"/>
                    </a:schemeClr>
                  </a:gs>
                  <a:gs pos="100000">
                    <a:schemeClr val="accent1">
                      <a:lumMod val="7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grpSp>
        <p:sp>
          <p:nvSpPr>
            <p:cNvPr id="39" name="文字方塊 38"/>
            <p:cNvSpPr txBox="1"/>
            <p:nvPr/>
          </p:nvSpPr>
          <p:spPr>
            <a:xfrm>
              <a:off x="5226060" y="4320990"/>
              <a:ext cx="1259840" cy="1099820"/>
            </a:xfrm>
            <a:prstGeom prst="rect">
              <a:avLst/>
            </a:prstGeom>
            <a:noFill/>
          </p:spPr>
          <p:txBody>
            <a:bodyPr wrap="none" rtlCol="0">
              <a:spAutoFit/>
            </a:bodyPr>
            <a:lstStyle/>
            <a:p>
              <a:r>
                <a:rPr kumimoji="1" lang="en-US" altLang="zh-CN" sz="1800" b="1" dirty="0" smtClean="0">
                  <a:solidFill>
                    <a:srgbClr val="0000FF"/>
                  </a:solidFill>
                  <a:latin typeface="Times New Roman" panose="02020603050405020304" pitchFamily="18" charset="0"/>
                  <a:cs typeface="Times New Roman" panose="02020603050405020304" pitchFamily="18" charset="0"/>
                </a:rPr>
                <a:t>+</a:t>
              </a:r>
              <a:r>
                <a:rPr kumimoji="1" lang="zh-TW" altLang="en-US" sz="1800" b="1" dirty="0" smtClean="0">
                  <a:solidFill>
                    <a:srgbClr val="0000FF"/>
                  </a:solidFill>
                  <a:latin typeface="Times New Roman" panose="02020603050405020304" pitchFamily="18" charset="0"/>
                  <a:cs typeface="Times New Roman" panose="02020603050405020304" pitchFamily="18" charset="0"/>
                </a:rPr>
                <a:t> </a:t>
              </a:r>
              <a:r>
                <a:rPr kumimoji="1" lang="en-US" altLang="zh-CN" sz="1800" b="1" dirty="0" smtClean="0">
                  <a:solidFill>
                    <a:srgbClr val="0000FF"/>
                  </a:solidFill>
                  <a:latin typeface="Times New Roman" panose="02020603050405020304" pitchFamily="18" charset="0"/>
                  <a:cs typeface="Times New Roman" panose="02020603050405020304" pitchFamily="18" charset="0"/>
                </a:rPr>
                <a:t>6</a:t>
              </a:r>
              <a:endParaRPr kumimoji="1" lang="en-US" altLang="zh-CN" sz="1800" b="1" dirty="0">
                <a:solidFill>
                  <a:srgbClr val="0000FF"/>
                </a:solidFill>
                <a:latin typeface="Times New Roman" panose="02020603050405020304" pitchFamily="18" charset="0"/>
                <a:cs typeface="Times New Roman" panose="02020603050405020304" pitchFamily="18" charset="0"/>
              </a:endParaRPr>
            </a:p>
            <a:p>
              <a:r>
                <a:rPr kumimoji="1" lang="zh-TW" altLang="en-US" sz="1500" b="1" dirty="0">
                  <a:solidFill>
                    <a:srgbClr val="0000FF"/>
                  </a:solidFill>
                  <a:latin typeface="Songti SC" panose="02010600040101010101" pitchFamily="2" charset="-122"/>
                  <a:ea typeface="Songti SC" panose="02010600040101010101" pitchFamily="2" charset="-122"/>
                  <a:cs typeface="Times New Roman" panose="02020603050405020304" pitchFamily="18" charset="0"/>
                </a:rPr>
                <a:t>強氧化性
微溶於水</a:t>
              </a:r>
            </a:p>
          </p:txBody>
        </p:sp>
        <p:grpSp>
          <p:nvGrpSpPr>
            <p:cNvPr id="40" name="群組 18"/>
            <p:cNvGrpSpPr/>
            <p:nvPr/>
          </p:nvGrpSpPr>
          <p:grpSpPr>
            <a:xfrm rot="21306185">
              <a:off x="9035402" y="4266507"/>
              <a:ext cx="1062991" cy="1021782"/>
              <a:chOff x="4112304" y="2981028"/>
              <a:chExt cx="1062991" cy="1021782"/>
            </a:xfrm>
          </p:grpSpPr>
          <p:sp>
            <p:nvSpPr>
              <p:cNvPr id="57" name="椭圆 7"/>
              <p:cNvSpPr>
                <a:spLocks noChangeAspect="1"/>
              </p:cNvSpPr>
              <p:nvPr/>
            </p:nvSpPr>
            <p:spPr>
              <a:xfrm rot="16200000">
                <a:off x="4112304" y="3511902"/>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grpSp>
            <p:nvGrpSpPr>
              <p:cNvPr id="58" name="群組 20"/>
              <p:cNvGrpSpPr/>
              <p:nvPr/>
            </p:nvGrpSpPr>
            <p:grpSpPr>
              <a:xfrm>
                <a:off x="4298895" y="3173449"/>
                <a:ext cx="677216" cy="677216"/>
                <a:chOff x="4536720" y="4910325"/>
                <a:chExt cx="677216" cy="677216"/>
              </a:xfrm>
            </p:grpSpPr>
            <p:sp>
              <p:nvSpPr>
                <p:cNvPr id="60" name="椭圆 7"/>
                <p:cNvSpPr>
                  <a:spLocks noChangeAspect="1"/>
                </p:cNvSpPr>
                <p:nvPr/>
              </p:nvSpPr>
              <p:spPr>
                <a:xfrm rot="15413573">
                  <a:off x="4536720" y="4910325"/>
                  <a:ext cx="677216" cy="677216"/>
                </a:xfrm>
                <a:prstGeom prst="ellipse">
                  <a:avLst/>
                </a:prstGeom>
                <a:gradFill>
                  <a:gsLst>
                    <a:gs pos="0">
                      <a:srgbClr val="AA79E5"/>
                    </a:gs>
                    <a:gs pos="50000">
                      <a:srgbClr val="8D649D"/>
                    </a:gs>
                    <a:gs pos="99000">
                      <a:srgbClr val="7030A0"/>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61" name="文字方塊 60"/>
                <p:cNvSpPr txBox="1"/>
                <p:nvPr/>
              </p:nvSpPr>
              <p:spPr>
                <a:xfrm>
                  <a:off x="4661822" y="5107711"/>
                  <a:ext cx="463973" cy="452967"/>
                </a:xfrm>
                <a:prstGeom prst="rect">
                  <a:avLst/>
                </a:prstGeom>
                <a:noFill/>
              </p:spPr>
              <p:txBody>
                <a:bodyPr wrap="none" rtlCol="0">
                  <a:spAutoFit/>
                </a:bodyPr>
                <a:lstStyle/>
                <a:p>
                  <a:r>
                    <a:rPr kumimoji="1" lang="en-US" altLang="zh-CN" sz="1800" b="1" dirty="0">
                      <a:latin typeface="Times New Roman" panose="02020603050405020304" pitchFamily="18" charset="0"/>
                      <a:cs typeface="Times New Roman" panose="02020603050405020304" pitchFamily="18" charset="0"/>
                    </a:rPr>
                    <a:t>A</a:t>
                  </a:r>
                </a:p>
              </p:txBody>
            </p:sp>
          </p:grpSp>
          <p:sp>
            <p:nvSpPr>
              <p:cNvPr id="59" name="椭圆 7"/>
              <p:cNvSpPr>
                <a:spLocks noChangeAspect="1"/>
              </p:cNvSpPr>
              <p:nvPr/>
            </p:nvSpPr>
            <p:spPr>
              <a:xfrm rot="16200000">
                <a:off x="4684387" y="2981028"/>
                <a:ext cx="490908" cy="490908"/>
              </a:xfrm>
              <a:prstGeom prst="ellipse">
                <a:avLst/>
              </a:prstGeom>
              <a:gradFill>
                <a:gsLst>
                  <a:gs pos="0">
                    <a:schemeClr val="bg1">
                      <a:lumMod val="95000"/>
                    </a:schemeClr>
                  </a:gs>
                  <a:gs pos="50000">
                    <a:schemeClr val="bg1">
                      <a:lumMod val="75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grpSp>
        <p:sp>
          <p:nvSpPr>
            <p:cNvPr id="41" name="文字方塊 40"/>
            <p:cNvSpPr txBox="1"/>
            <p:nvPr/>
          </p:nvSpPr>
          <p:spPr>
            <a:xfrm>
              <a:off x="10094229" y="4320990"/>
              <a:ext cx="1259840" cy="1099820"/>
            </a:xfrm>
            <a:prstGeom prst="rect">
              <a:avLst/>
            </a:prstGeom>
            <a:noFill/>
          </p:spPr>
          <p:txBody>
            <a:bodyPr wrap="none" rtlCol="0">
              <a:spAutoFit/>
            </a:bodyPr>
            <a:lstStyle/>
            <a:p>
              <a:r>
                <a:rPr kumimoji="1" lang="en-US" altLang="zh-CN" sz="1800" b="1" dirty="0" smtClean="0">
                  <a:solidFill>
                    <a:srgbClr val="0000FF"/>
                  </a:solidFill>
                  <a:latin typeface="Times New Roman" panose="02020603050405020304" pitchFamily="18" charset="0"/>
                  <a:cs typeface="Times New Roman" panose="02020603050405020304" pitchFamily="18" charset="0"/>
                </a:rPr>
                <a:t>+</a:t>
              </a:r>
              <a:r>
                <a:rPr kumimoji="1" lang="zh-TW" altLang="en-US" sz="1800" b="1" dirty="0" smtClean="0">
                  <a:solidFill>
                    <a:srgbClr val="0000FF"/>
                  </a:solidFill>
                  <a:latin typeface="Times New Roman" panose="02020603050405020304" pitchFamily="18" charset="0"/>
                  <a:cs typeface="Times New Roman" panose="02020603050405020304" pitchFamily="18" charset="0"/>
                </a:rPr>
                <a:t> </a:t>
              </a:r>
              <a:r>
                <a:rPr kumimoji="1" lang="en-US" altLang="zh-CN" sz="1800" b="1" dirty="0" smtClean="0">
                  <a:solidFill>
                    <a:srgbClr val="0000FF"/>
                  </a:solidFill>
                  <a:latin typeface="Times New Roman" panose="02020603050405020304" pitchFamily="18" charset="0"/>
                  <a:cs typeface="Times New Roman" panose="02020603050405020304" pitchFamily="18" charset="0"/>
                </a:rPr>
                <a:t>4</a:t>
              </a:r>
              <a:endParaRPr kumimoji="1" lang="en-US" altLang="zh-CN" sz="1800" b="1" dirty="0">
                <a:solidFill>
                  <a:srgbClr val="0000FF"/>
                </a:solidFill>
                <a:latin typeface="Times New Roman" panose="02020603050405020304" pitchFamily="18" charset="0"/>
                <a:cs typeface="Times New Roman" panose="02020603050405020304" pitchFamily="18" charset="0"/>
              </a:endParaRPr>
            </a:p>
            <a:p>
              <a:r>
                <a:rPr kumimoji="1" lang="zh-TW" altLang="en-US" sz="1500" b="1" dirty="0">
                  <a:solidFill>
                    <a:srgbClr val="0000FF"/>
                  </a:solidFill>
                  <a:latin typeface="Songti SC" panose="02010600040101010101" pitchFamily="2" charset="-122"/>
                  <a:ea typeface="Songti SC" panose="02010600040101010101" pitchFamily="2" charset="-122"/>
                  <a:cs typeface="Times New Roman" panose="02020603050405020304" pitchFamily="18" charset="0"/>
                </a:rPr>
                <a:t>不溶於水
過濾回收</a:t>
              </a:r>
            </a:p>
          </p:txBody>
        </p:sp>
        <p:cxnSp>
          <p:nvCxnSpPr>
            <p:cNvPr id="42" name="直線箭頭接點 25"/>
            <p:cNvCxnSpPr/>
            <p:nvPr/>
          </p:nvCxnSpPr>
          <p:spPr>
            <a:xfrm>
              <a:off x="7815736" y="4746791"/>
              <a:ext cx="11458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7736928" y="4295339"/>
              <a:ext cx="1272143" cy="430887"/>
            </a:xfrm>
            <a:prstGeom prst="rect">
              <a:avLst/>
            </a:prstGeom>
            <a:noFill/>
          </p:spPr>
          <p:txBody>
            <a:bodyPr wrap="none" rtlCol="0">
              <a:spAutoFit/>
            </a:bodyPr>
            <a:lstStyle/>
            <a:p>
              <a:r>
                <a:rPr kumimoji="1" lang="zh-TW" altLang="en-US" sz="15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催化氧化</a:t>
              </a:r>
              <a:endParaRPr kumimoji="1" lang="zh-TW" altLang="en-US" sz="1800" b="1" dirty="0">
                <a:solidFill>
                  <a:srgbClr val="0000FF"/>
                </a:solidFill>
                <a:latin typeface="Songti SC" panose="02010600040101010101" pitchFamily="2" charset="-122"/>
                <a:ea typeface="Songti SC" panose="02010600040101010101" pitchFamily="2" charset="-122"/>
                <a:cs typeface="Times New Roman" panose="02020603050405020304" pitchFamily="18" charset="0"/>
              </a:endParaRPr>
            </a:p>
          </p:txBody>
        </p:sp>
        <p:sp>
          <p:nvSpPr>
            <p:cNvPr id="44" name="文字方塊 43"/>
            <p:cNvSpPr txBox="1"/>
            <p:nvPr/>
          </p:nvSpPr>
          <p:spPr>
            <a:xfrm>
              <a:off x="5061309" y="3399613"/>
              <a:ext cx="930169" cy="492443"/>
            </a:xfrm>
            <a:prstGeom prst="rect">
              <a:avLst/>
            </a:prstGeom>
            <a:noFill/>
          </p:spPr>
          <p:txBody>
            <a:bodyPr wrap="none" rtlCol="0">
              <a:spAutoFit/>
            </a:bodyPr>
            <a:lstStyle/>
            <a:p>
              <a:r>
                <a:rPr kumimoji="1" lang="en-US" altLang="zh-CN" sz="1800" b="1" dirty="0">
                  <a:latin typeface="Times New Roman" panose="02020603050405020304" pitchFamily="18" charset="0"/>
                  <a:ea typeface="Songti SC" panose="02010600040101010101" pitchFamily="2" charset="-122"/>
                  <a:cs typeface="Times New Roman" panose="02020603050405020304" pitchFamily="18" charset="0"/>
                </a:rPr>
                <a:t>COD</a:t>
              </a:r>
              <a:endParaRPr kumimoji="1" lang="zh-TW" altLang="en-US" sz="1800" b="1" dirty="0">
                <a:latin typeface="Times New Roman" panose="02020603050405020304" pitchFamily="18" charset="0"/>
                <a:ea typeface="Songti SC" panose="02010600040101010101" pitchFamily="2" charset="-122"/>
                <a:cs typeface="Times New Roman" panose="02020603050405020304" pitchFamily="18" charset="0"/>
              </a:endParaRPr>
            </a:p>
          </p:txBody>
        </p:sp>
        <p:sp>
          <p:nvSpPr>
            <p:cNvPr id="45" name="文字方塊 44"/>
            <p:cNvSpPr txBox="1"/>
            <p:nvPr/>
          </p:nvSpPr>
          <p:spPr>
            <a:xfrm>
              <a:off x="10129645" y="3399612"/>
              <a:ext cx="1720984" cy="492443"/>
            </a:xfrm>
            <a:prstGeom prst="rect">
              <a:avLst/>
            </a:prstGeom>
            <a:noFill/>
          </p:spPr>
          <p:txBody>
            <a:bodyPr wrap="none" rtlCol="0">
              <a:spAutoFit/>
            </a:bodyPr>
            <a:lstStyle/>
            <a:p>
              <a:r>
                <a:rPr kumimoji="1" lang="en-US" altLang="zh-CN" sz="1800" b="1" dirty="0">
                  <a:latin typeface="Times New Roman" panose="02020603050405020304" pitchFamily="18" charset="0"/>
                  <a:ea typeface="Songti SC" panose="02010600040101010101" pitchFamily="2" charset="-122"/>
                  <a:cs typeface="Times New Roman" panose="02020603050405020304" pitchFamily="18" charset="0"/>
                </a:rPr>
                <a:t>H</a:t>
              </a:r>
              <a:r>
                <a:rPr kumimoji="1" lang="en-US" altLang="zh-CN" sz="1800" b="1" baseline="-25000" dirty="0">
                  <a:latin typeface="Times New Roman" panose="02020603050405020304" pitchFamily="18" charset="0"/>
                  <a:ea typeface="Songti SC" panose="02010600040101010101" pitchFamily="2" charset="-122"/>
                  <a:cs typeface="Times New Roman" panose="02020603050405020304" pitchFamily="18" charset="0"/>
                </a:rPr>
                <a:t>2</a:t>
              </a:r>
              <a:r>
                <a:rPr kumimoji="1" lang="en-US" altLang="zh-CN" sz="1800" b="1" dirty="0">
                  <a:latin typeface="Times New Roman" panose="02020603050405020304" pitchFamily="18" charset="0"/>
                  <a:ea typeface="Songti SC" panose="02010600040101010101" pitchFamily="2" charset="-122"/>
                  <a:cs typeface="Times New Roman" panose="02020603050405020304" pitchFamily="18" charset="0"/>
                </a:rPr>
                <a:t>O</a:t>
              </a:r>
              <a:r>
                <a:rPr kumimoji="1" lang="zh-CN" altLang="en-US" sz="1800" b="1" dirty="0">
                  <a:latin typeface="Times New Roman" panose="02020603050405020304" pitchFamily="18" charset="0"/>
                  <a:ea typeface="Songti SC" panose="02010600040101010101" pitchFamily="2" charset="-122"/>
                  <a:cs typeface="Times New Roman" panose="02020603050405020304" pitchFamily="18" charset="0"/>
                </a:rPr>
                <a:t> </a:t>
              </a:r>
              <a:r>
                <a:rPr kumimoji="1" lang="en-US" altLang="zh-CN" sz="1800" b="1" dirty="0">
                  <a:latin typeface="Times New Roman" panose="02020603050405020304" pitchFamily="18" charset="0"/>
                  <a:ea typeface="Songti SC" panose="02010600040101010101" pitchFamily="2" charset="-122"/>
                  <a:cs typeface="Times New Roman" panose="02020603050405020304" pitchFamily="18" charset="0"/>
                </a:rPr>
                <a:t>+</a:t>
              </a:r>
              <a:r>
                <a:rPr kumimoji="1" lang="zh-CN" altLang="en-US" sz="1800" b="1" dirty="0">
                  <a:latin typeface="Times New Roman" panose="02020603050405020304" pitchFamily="18" charset="0"/>
                  <a:ea typeface="Songti SC" panose="02010600040101010101" pitchFamily="2" charset="-122"/>
                  <a:cs typeface="Times New Roman" panose="02020603050405020304" pitchFamily="18" charset="0"/>
                </a:rPr>
                <a:t> </a:t>
              </a:r>
              <a:r>
                <a:rPr kumimoji="1" lang="en-US" altLang="zh-CN" sz="1800" b="1" dirty="0">
                  <a:latin typeface="Times New Roman" panose="02020603050405020304" pitchFamily="18" charset="0"/>
                  <a:ea typeface="Songti SC" panose="02010600040101010101" pitchFamily="2" charset="-122"/>
                  <a:cs typeface="Times New Roman" panose="02020603050405020304" pitchFamily="18" charset="0"/>
                </a:rPr>
                <a:t>CO</a:t>
              </a:r>
              <a:r>
                <a:rPr kumimoji="1" lang="en-US" altLang="zh-CN" sz="1800" b="1" baseline="-25000" dirty="0">
                  <a:latin typeface="Times New Roman" panose="02020603050405020304" pitchFamily="18" charset="0"/>
                  <a:ea typeface="Songti SC" panose="02010600040101010101" pitchFamily="2" charset="-122"/>
                  <a:cs typeface="Times New Roman" panose="02020603050405020304" pitchFamily="18" charset="0"/>
                </a:rPr>
                <a:t>2</a:t>
              </a:r>
              <a:endParaRPr kumimoji="1" lang="zh-TW" altLang="en-US" sz="1800" b="1" baseline="-25000" dirty="0">
                <a:latin typeface="Times New Roman" panose="02020603050405020304" pitchFamily="18" charset="0"/>
                <a:ea typeface="Songti SC" panose="02010600040101010101" pitchFamily="2" charset="-122"/>
                <a:cs typeface="Times New Roman" panose="02020603050405020304" pitchFamily="18" charset="0"/>
              </a:endParaRPr>
            </a:p>
          </p:txBody>
        </p:sp>
        <p:sp>
          <p:nvSpPr>
            <p:cNvPr id="46" name="文字方塊 32"/>
            <p:cNvSpPr txBox="1"/>
            <p:nvPr/>
          </p:nvSpPr>
          <p:spPr>
            <a:xfrm>
              <a:off x="8133412" y="3633619"/>
              <a:ext cx="530488" cy="430887"/>
            </a:xfrm>
            <a:prstGeom prst="rect">
              <a:avLst/>
            </a:prstGeom>
            <a:noFill/>
          </p:spPr>
          <p:txBody>
            <a:bodyPr wrap="none" rtlCol="0">
              <a:spAutoFit/>
            </a:bodyPr>
            <a:lstStyle/>
            <a:p>
              <a:r>
                <a:rPr kumimoji="1" lang="en-US" altLang="zh-CN" sz="15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O</a:t>
              </a:r>
              <a:r>
                <a:rPr kumimoji="1" lang="en-US" altLang="zh-CN" sz="1500" b="1" baseline="-250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2</a:t>
              </a:r>
              <a:endParaRPr kumimoji="1" lang="zh-TW" altLang="en-US" sz="1800" b="1" baseline="-25000" dirty="0">
                <a:solidFill>
                  <a:srgbClr val="0000FF"/>
                </a:solidFill>
                <a:latin typeface="Songti SC" panose="02010600040101010101" pitchFamily="2" charset="-122"/>
                <a:ea typeface="Songti SC" panose="02010600040101010101" pitchFamily="2" charset="-122"/>
                <a:cs typeface="Times New Roman" panose="02020603050405020304" pitchFamily="18" charset="0"/>
              </a:endParaRPr>
            </a:p>
          </p:txBody>
        </p:sp>
        <p:cxnSp>
          <p:nvCxnSpPr>
            <p:cNvPr id="47" name="曲線接點 63"/>
            <p:cNvCxnSpPr>
              <a:stCxn id="44" idx="2"/>
              <a:endCxn id="45" idx="2"/>
            </p:cNvCxnSpPr>
            <p:nvPr/>
          </p:nvCxnSpPr>
          <p:spPr>
            <a:xfrm rot="5400000" flipH="1" flipV="1">
              <a:off x="8258264" y="1160184"/>
              <a:ext cx="1" cy="5463743"/>
            </a:xfrm>
            <a:prstGeom prst="curvedConnector3">
              <a:avLst>
                <a:gd name="adj1" fmla="val -228600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箭頭接點 65"/>
            <p:cNvCxnSpPr/>
            <p:nvPr/>
          </p:nvCxnSpPr>
          <p:spPr>
            <a:xfrm flipH="1">
              <a:off x="7815736" y="4931524"/>
              <a:ext cx="114589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8011744" y="4967683"/>
              <a:ext cx="759183" cy="430887"/>
            </a:xfrm>
            <a:prstGeom prst="rect">
              <a:avLst/>
            </a:prstGeom>
            <a:noFill/>
          </p:spPr>
          <p:txBody>
            <a:bodyPr wrap="none" rtlCol="0">
              <a:spAutoFit/>
            </a:bodyPr>
            <a:lstStyle/>
            <a:p>
              <a:r>
                <a:rPr kumimoji="1" lang="zh-TW" altLang="en-US" sz="15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活化</a:t>
              </a:r>
              <a:endParaRPr kumimoji="1" lang="zh-TW" altLang="en-US" sz="1800" b="1" dirty="0">
                <a:solidFill>
                  <a:srgbClr val="0000FF"/>
                </a:solidFill>
                <a:latin typeface="Songti SC" panose="02010600040101010101" pitchFamily="2" charset="-122"/>
                <a:ea typeface="Songti SC" panose="02010600040101010101" pitchFamily="2" charset="-122"/>
                <a:cs typeface="Times New Roman" panose="02020603050405020304" pitchFamily="18" charset="0"/>
              </a:endParaRPr>
            </a:p>
          </p:txBody>
        </p:sp>
        <p:sp>
          <p:nvSpPr>
            <p:cNvPr id="50" name="文字方塊 49"/>
            <p:cNvSpPr txBox="1"/>
            <p:nvPr/>
          </p:nvSpPr>
          <p:spPr>
            <a:xfrm>
              <a:off x="5148069" y="5778317"/>
              <a:ext cx="861775" cy="492443"/>
            </a:xfrm>
            <a:prstGeom prst="rect">
              <a:avLst/>
            </a:prstGeom>
            <a:noFill/>
          </p:spPr>
          <p:txBody>
            <a:bodyPr wrap="none" rtlCol="0">
              <a:spAutoFit/>
            </a:bodyPr>
            <a:lstStyle/>
            <a:p>
              <a:r>
                <a:rPr kumimoji="1" lang="zh-TW" altLang="en-US" sz="1800" b="1" dirty="0">
                  <a:solidFill>
                    <a:srgbClr val="0000FF"/>
                  </a:solidFill>
                  <a:latin typeface="Songti SC" panose="02010600040101010101" pitchFamily="2" charset="-122"/>
                  <a:ea typeface="Songti SC" panose="02010600040101010101" pitchFamily="2" charset="-122"/>
                </a:rPr>
                <a:t>氨氮</a:t>
              </a:r>
              <a:endParaRPr kumimoji="1" lang="zh-TW" altLang="en-US" sz="18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endParaRPr>
            </a:p>
          </p:txBody>
        </p:sp>
        <p:sp>
          <p:nvSpPr>
            <p:cNvPr id="51" name="文字方塊 50"/>
            <p:cNvSpPr txBox="1"/>
            <p:nvPr/>
          </p:nvSpPr>
          <p:spPr>
            <a:xfrm>
              <a:off x="10252982" y="5778316"/>
              <a:ext cx="1481603" cy="492443"/>
            </a:xfrm>
            <a:prstGeom prst="rect">
              <a:avLst/>
            </a:prstGeom>
            <a:noFill/>
          </p:spPr>
          <p:txBody>
            <a:bodyPr wrap="none" rtlCol="0">
              <a:spAutoFit/>
            </a:bodyPr>
            <a:lstStyle/>
            <a:p>
              <a:r>
                <a:rPr kumimoji="1" lang="en-US" altLang="zh-CN" sz="18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H</a:t>
              </a:r>
              <a:r>
                <a:rPr kumimoji="1" lang="en-US" altLang="zh-CN" sz="1800" b="1" baseline="-250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2</a:t>
              </a:r>
              <a:r>
                <a:rPr kumimoji="1" lang="en-US" altLang="zh-CN" sz="18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O</a:t>
              </a:r>
              <a:r>
                <a:rPr kumimoji="1" lang="zh-CN" altLang="en-US" sz="18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 </a:t>
              </a:r>
              <a:r>
                <a:rPr kumimoji="1" lang="en-US" altLang="zh-CN" sz="18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a:t>
              </a:r>
              <a:r>
                <a:rPr kumimoji="1" lang="zh-CN" altLang="en-US" sz="18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 </a:t>
              </a:r>
              <a:r>
                <a:rPr kumimoji="1" lang="en-US" altLang="zh-CN" sz="18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N</a:t>
              </a:r>
              <a:r>
                <a:rPr kumimoji="1" lang="en-US" altLang="zh-CN" sz="1800" b="1" baseline="-250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2</a:t>
              </a:r>
              <a:endParaRPr kumimoji="1" lang="zh-TW" altLang="en-US" sz="1800" b="1" baseline="-250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endParaRPr>
            </a:p>
          </p:txBody>
        </p:sp>
        <p:cxnSp>
          <p:nvCxnSpPr>
            <p:cNvPr id="52" name="曲線接點 78"/>
            <p:cNvCxnSpPr>
              <a:stCxn id="50" idx="0"/>
              <a:endCxn id="51" idx="0"/>
            </p:cNvCxnSpPr>
            <p:nvPr/>
          </p:nvCxnSpPr>
          <p:spPr>
            <a:xfrm rot="5400000" flipH="1" flipV="1">
              <a:off x="8286370" y="3070904"/>
              <a:ext cx="1" cy="5414826"/>
            </a:xfrm>
            <a:prstGeom prst="curvedConnector3">
              <a:avLst>
                <a:gd name="adj1" fmla="val 228601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8129474" y="5645409"/>
              <a:ext cx="530488" cy="430887"/>
            </a:xfrm>
            <a:prstGeom prst="rect">
              <a:avLst/>
            </a:prstGeom>
            <a:noFill/>
          </p:spPr>
          <p:txBody>
            <a:bodyPr wrap="none" rtlCol="0">
              <a:spAutoFit/>
            </a:bodyPr>
            <a:lstStyle/>
            <a:p>
              <a:r>
                <a:rPr kumimoji="1" lang="en-US" altLang="zh-CN" sz="1500" b="1"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O</a:t>
              </a:r>
              <a:r>
                <a:rPr kumimoji="1" lang="en-US" altLang="zh-CN" sz="1500" b="1" baseline="-250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2</a:t>
              </a:r>
              <a:endParaRPr kumimoji="1" lang="zh-TW" altLang="en-US" sz="1800" b="1" baseline="-25000" dirty="0">
                <a:solidFill>
                  <a:srgbClr val="0000FF"/>
                </a:solidFill>
                <a:latin typeface="Songti SC" panose="02010600040101010101" pitchFamily="2" charset="-122"/>
                <a:ea typeface="Songti SC" panose="02010600040101010101" pitchFamily="2" charset="-122"/>
                <a:cs typeface="Times New Roman" panose="02020603050405020304" pitchFamily="18" charset="0"/>
              </a:endParaRPr>
            </a:p>
          </p:txBody>
        </p:sp>
        <p:sp>
          <p:nvSpPr>
            <p:cNvPr id="54" name="椭圆 7"/>
            <p:cNvSpPr>
              <a:spLocks noChangeAspect="1"/>
            </p:cNvSpPr>
            <p:nvPr/>
          </p:nvSpPr>
          <p:spPr>
            <a:xfrm rot="15657353">
              <a:off x="6826270" y="4398075"/>
              <a:ext cx="188888" cy="188888"/>
            </a:xfrm>
            <a:prstGeom prst="ellipse">
              <a:avLst/>
            </a:prstGeom>
            <a:gradFill>
              <a:gsLst>
                <a:gs pos="0">
                  <a:schemeClr val="tx1">
                    <a:lumMod val="65000"/>
                    <a:lumOff val="35000"/>
                  </a:schemeClr>
                </a:gs>
                <a:gs pos="50000">
                  <a:schemeClr val="tx1">
                    <a:lumMod val="75000"/>
                    <a:lumOff val="25000"/>
                  </a:schemeClr>
                </a:gs>
                <a:gs pos="100000">
                  <a:schemeClr val="tx1">
                    <a:lumMod val="85000"/>
                    <a:lumOff val="1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55" name="椭圆 7"/>
            <p:cNvSpPr>
              <a:spLocks noChangeAspect="1"/>
            </p:cNvSpPr>
            <p:nvPr/>
          </p:nvSpPr>
          <p:spPr>
            <a:xfrm rot="15657353">
              <a:off x="9105263" y="6046879"/>
              <a:ext cx="188888" cy="188888"/>
            </a:xfrm>
            <a:prstGeom prst="ellipse">
              <a:avLst/>
            </a:prstGeom>
            <a:gradFill>
              <a:gsLst>
                <a:gs pos="0">
                  <a:schemeClr val="tx1">
                    <a:lumMod val="65000"/>
                    <a:lumOff val="35000"/>
                  </a:schemeClr>
                </a:gs>
                <a:gs pos="50000">
                  <a:schemeClr val="tx1">
                    <a:lumMod val="75000"/>
                    <a:lumOff val="25000"/>
                  </a:schemeClr>
                </a:gs>
                <a:gs pos="100000">
                  <a:schemeClr val="tx1">
                    <a:lumMod val="85000"/>
                    <a:lumOff val="1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56" name="文字方塊 55"/>
            <p:cNvSpPr txBox="1"/>
            <p:nvPr/>
          </p:nvSpPr>
          <p:spPr>
            <a:xfrm>
              <a:off x="9214660" y="5988220"/>
              <a:ext cx="955040" cy="314960"/>
            </a:xfrm>
            <a:prstGeom prst="rect">
              <a:avLst/>
            </a:prstGeom>
            <a:noFill/>
          </p:spPr>
          <p:txBody>
            <a:bodyPr wrap="none" rtlCol="0">
              <a:spAutoFit/>
            </a:bodyPr>
            <a:lstStyle/>
            <a:p>
              <a:r>
                <a:rPr kumimoji="1" lang="zh-TW" altLang="en-US" sz="1050" dirty="0">
                  <a:latin typeface="Songti SC" panose="02010600040101010101" pitchFamily="2" charset="-122"/>
                  <a:ea typeface="Songti SC" panose="02010600040101010101" pitchFamily="2" charset="-122"/>
                </a:rPr>
                <a:t>為自由基</a:t>
              </a:r>
            </a:p>
          </p:txBody>
        </p:sp>
      </p:grpSp>
      <p:sp>
        <p:nvSpPr>
          <p:cNvPr id="71" name="矩形 70"/>
          <p:cNvSpPr/>
          <p:nvPr/>
        </p:nvSpPr>
        <p:spPr>
          <a:xfrm>
            <a:off x="1546572" y="1484784"/>
            <a:ext cx="7597428" cy="2309350"/>
          </a:xfrm>
          <a:prstGeom prst="rect">
            <a:avLst/>
          </a:prstGeom>
        </p:spPr>
        <p:txBody>
          <a:bodyPr wrap="square">
            <a:spAutoFit/>
          </a:bodyPr>
          <a:lstStyle/>
          <a:p>
            <a:pPr marL="285750" indent="-285750" algn="l">
              <a:lnSpc>
                <a:spcPts val="2500"/>
              </a:lnSpc>
              <a:spcAft>
                <a:spcPts val="0"/>
              </a:spcAft>
              <a:buFont typeface="Wingdings" panose="05000000000000000000" pitchFamily="2" charset="2"/>
              <a:buChar char="u"/>
            </a:pP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組成：</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椰殼活性炭為基底</a:t>
            </a: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覆蓋有效貴金屬</a:t>
            </a:r>
            <a:r>
              <a:rPr lang="zh-TW" altLang="en-US" sz="1800" b="1" kern="100" dirty="0" smtClean="0">
                <a:solidFill>
                  <a:srgbClr val="0000FF"/>
                </a:solidFill>
                <a:latin typeface="微軟正黑體" pitchFamily="34" charset="-120"/>
                <a:ea typeface="微軟正黑體" pitchFamily="34" charset="-120"/>
                <a:cs typeface="Times New Roman" panose="02020603050405020304" pitchFamily="18" charset="0"/>
              </a:rPr>
              <a:t>成分 </a:t>
            </a:r>
            <a:r>
              <a:rPr lang="en-US" altLang="zh-TW" sz="1800" b="1" kern="100" dirty="0" smtClean="0">
                <a:solidFill>
                  <a:srgbClr val="0000FF"/>
                </a:solidFill>
                <a:latin typeface="微軟正黑體" pitchFamily="34" charset="-120"/>
                <a:ea typeface="微軟正黑體" pitchFamily="34" charset="-120"/>
                <a:cs typeface="Times New Roman" panose="02020603050405020304" pitchFamily="18" charset="0"/>
              </a:rPr>
              <a:t>A</a:t>
            </a: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a:t>
            </a:r>
            <a:endParaRPr lang="zh-TW" altLang="zh-TW" sz="1800" b="1" kern="100" dirty="0">
              <a:solidFill>
                <a:srgbClr val="0000FF"/>
              </a:solidFill>
              <a:latin typeface="微軟正黑體" pitchFamily="34" charset="-120"/>
              <a:ea typeface="微軟正黑體" pitchFamily="34" charset="-120"/>
              <a:cs typeface="Times New Roman" panose="02020603050405020304" pitchFamily="18" charset="0"/>
            </a:endParaRPr>
          </a:p>
          <a:p>
            <a:pPr marL="285750" indent="-285750" algn="l">
              <a:lnSpc>
                <a:spcPts val="2500"/>
              </a:lnSpc>
              <a:spcAft>
                <a:spcPts val="0"/>
              </a:spcAft>
              <a:buFont typeface="Wingdings" panose="05000000000000000000" pitchFamily="2" charset="2"/>
              <a:buChar char="u"/>
            </a:pP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特徵：</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具有吸附氧化特性的貴金屬覆蓋多孔</a:t>
            </a:r>
            <a:r>
              <a:rPr lang="zh-TW" altLang="en-US" sz="1800" b="1" kern="100" dirty="0" smtClean="0">
                <a:solidFill>
                  <a:srgbClr val="0000FF"/>
                </a:solidFill>
                <a:latin typeface="微軟正黑體" pitchFamily="34" charset="-120"/>
                <a:ea typeface="微軟正黑體" pitchFamily="34" charset="-120"/>
                <a:cs typeface="Times New Roman" panose="02020603050405020304" pitchFamily="18" charset="0"/>
              </a:rPr>
              <a:t>活性碳催化劑</a:t>
            </a: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，顆粒大小約</a:t>
            </a:r>
            <a:r>
              <a:rPr lang="en-US" altLang="zh-TW" sz="1800" b="1" kern="100" dirty="0">
                <a:solidFill>
                  <a:srgbClr val="0000FF"/>
                </a:solidFill>
                <a:latin typeface="微軟正黑體" pitchFamily="34" charset="-120"/>
                <a:ea typeface="微軟正黑體" pitchFamily="34" charset="-120"/>
                <a:cs typeface="Times New Roman" panose="02020603050405020304" pitchFamily="18" charset="0"/>
              </a:rPr>
              <a:t>20~40</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目</a:t>
            </a:r>
            <a:r>
              <a:rPr lang="zh-CN" altLang="zh-TW" sz="1800" b="1" kern="100" dirty="0">
                <a:solidFill>
                  <a:srgbClr val="0000FF"/>
                </a:solidFill>
                <a:latin typeface="微軟正黑體" pitchFamily="34" charset="-120"/>
                <a:ea typeface="微軟正黑體" pitchFamily="34" charset="-120"/>
                <a:cs typeface="Times New Roman" panose="02020603050405020304" pitchFamily="18" charset="0"/>
              </a:rPr>
              <a:t>，</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比表面積可</a:t>
            </a:r>
            <a:r>
              <a:rPr lang="zh-TW" altLang="en-US" sz="1800" b="1" kern="100" dirty="0" smtClean="0">
                <a:solidFill>
                  <a:srgbClr val="0000FF"/>
                </a:solidFill>
                <a:latin typeface="微軟正黑體" pitchFamily="34" charset="-120"/>
                <a:ea typeface="微軟正黑體" pitchFamily="34" charset="-120"/>
                <a:cs typeface="Times New Roman" panose="02020603050405020304" pitchFamily="18" charset="0"/>
              </a:rPr>
              <a:t>達 </a:t>
            </a:r>
            <a:r>
              <a:rPr lang="en-US" altLang="zh-CN" sz="1800" b="1" kern="100" dirty="0" smtClean="0">
                <a:solidFill>
                  <a:srgbClr val="0000FF"/>
                </a:solidFill>
                <a:latin typeface="微軟正黑體" pitchFamily="34" charset="-120"/>
                <a:ea typeface="微軟正黑體" pitchFamily="34" charset="-120"/>
                <a:cs typeface="Times New Roman" panose="02020603050405020304" pitchFamily="18" charset="0"/>
              </a:rPr>
              <a:t>880 </a:t>
            </a:r>
            <a:r>
              <a:rPr lang="en-US" altLang="zh-CN" sz="1800" b="1" kern="100" dirty="0">
                <a:solidFill>
                  <a:srgbClr val="0000FF"/>
                </a:solidFill>
                <a:latin typeface="微軟正黑體" pitchFamily="34" charset="-120"/>
                <a:ea typeface="微軟正黑體" pitchFamily="34" charset="-120"/>
                <a:cs typeface="Times New Roman" panose="02020603050405020304" pitchFamily="18" charset="0"/>
              </a:rPr>
              <a:t>m</a:t>
            </a:r>
            <a:r>
              <a:rPr lang="en-US" altLang="zh-CN" sz="1800" b="1" kern="100" baseline="30000" dirty="0">
                <a:solidFill>
                  <a:srgbClr val="0000FF"/>
                </a:solidFill>
                <a:latin typeface="微軟正黑體" pitchFamily="34" charset="-120"/>
                <a:ea typeface="微軟正黑體" pitchFamily="34" charset="-120"/>
                <a:cs typeface="Times New Roman" panose="02020603050405020304" pitchFamily="18" charset="0"/>
              </a:rPr>
              <a:t>2</a:t>
            </a:r>
            <a:r>
              <a:rPr lang="en-US" altLang="zh-CN" sz="1800" b="1" kern="100" dirty="0">
                <a:solidFill>
                  <a:srgbClr val="0000FF"/>
                </a:solidFill>
                <a:latin typeface="微軟正黑體" pitchFamily="34" charset="-120"/>
                <a:ea typeface="微軟正黑體" pitchFamily="34" charset="-120"/>
                <a:cs typeface="Times New Roman" panose="02020603050405020304" pitchFamily="18" charset="0"/>
              </a:rPr>
              <a:t>/g</a:t>
            </a: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a:t>
            </a:r>
            <a:endParaRPr lang="en-US" altLang="zh-CN" sz="1800" b="1" kern="100" dirty="0">
              <a:solidFill>
                <a:srgbClr val="0000FF"/>
              </a:solidFill>
              <a:latin typeface="微軟正黑體" pitchFamily="34" charset="-120"/>
              <a:ea typeface="微軟正黑體" pitchFamily="34" charset="-120"/>
              <a:cs typeface="Times New Roman" panose="02020603050405020304" pitchFamily="18" charset="0"/>
            </a:endParaRPr>
          </a:p>
          <a:p>
            <a:pPr marL="285750" indent="-285750" algn="l">
              <a:lnSpc>
                <a:spcPts val="2500"/>
              </a:lnSpc>
              <a:spcAft>
                <a:spcPts val="0"/>
              </a:spcAft>
              <a:buFont typeface="Wingdings" panose="05000000000000000000" pitchFamily="2" charset="2"/>
              <a:buChar char="u"/>
            </a:pP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流動床</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降解廢水：</a:t>
            </a:r>
            <a:r>
              <a:rPr lang="en-US" altLang="zh-TW" sz="1800" b="1" kern="100" dirty="0">
                <a:solidFill>
                  <a:srgbClr val="0000FF"/>
                </a:solidFill>
                <a:latin typeface="微軟正黑體" pitchFamily="34" charset="-120"/>
                <a:ea typeface="微軟正黑體" pitchFamily="34" charset="-120"/>
                <a:cs typeface="Times New Roman" panose="02020603050405020304" pitchFamily="18" charset="0"/>
              </a:rPr>
              <a:t>①</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有效成分活化</a:t>
            </a: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a:t>
            </a:r>
            <a:r>
              <a:rPr lang="en-US" altLang="zh-TW" sz="1800" b="1" kern="100" dirty="0">
                <a:solidFill>
                  <a:srgbClr val="0000FF"/>
                </a:solidFill>
                <a:latin typeface="微軟正黑體" pitchFamily="34" charset="-120"/>
                <a:ea typeface="微軟正黑體" pitchFamily="34" charset="-120"/>
                <a:cs typeface="Times New Roman" panose="02020603050405020304" pitchFamily="18" charset="0"/>
              </a:rPr>
              <a:t>②</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吸附</a:t>
            </a:r>
            <a:r>
              <a:rPr lang="en-US" altLang="zh-TW" sz="1800" b="1" kern="100" dirty="0">
                <a:solidFill>
                  <a:srgbClr val="0000FF"/>
                </a:solidFill>
                <a:latin typeface="微軟正黑體" pitchFamily="34" charset="-120"/>
                <a:ea typeface="微軟正黑體" pitchFamily="34" charset="-120"/>
                <a:cs typeface="Times New Roman" panose="02020603050405020304" pitchFamily="18" charset="0"/>
              </a:rPr>
              <a:t>(10%)</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a:t>
            </a:r>
            <a:r>
              <a:rPr lang="en-US" altLang="zh-TW" sz="1800" b="1" kern="100" dirty="0">
                <a:solidFill>
                  <a:srgbClr val="0000FF"/>
                </a:solidFill>
                <a:latin typeface="微軟正黑體" pitchFamily="34" charset="-120"/>
                <a:ea typeface="微軟正黑體" pitchFamily="34" charset="-120"/>
                <a:cs typeface="Times New Roman" panose="02020603050405020304" pitchFamily="18" charset="0"/>
              </a:rPr>
              <a:t>③</a:t>
            </a:r>
            <a:r>
              <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rPr>
              <a:t>氧化</a:t>
            </a:r>
            <a:r>
              <a:rPr lang="en-US" altLang="zh-TW" sz="1800" b="1" kern="100" dirty="0">
                <a:solidFill>
                  <a:srgbClr val="0000FF"/>
                </a:solidFill>
                <a:latin typeface="微軟正黑體" pitchFamily="34" charset="-120"/>
                <a:ea typeface="微軟正黑體" pitchFamily="34" charset="-120"/>
                <a:cs typeface="Times New Roman" panose="02020603050405020304" pitchFamily="18" charset="0"/>
              </a:rPr>
              <a:t>(90%)</a:t>
            </a: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，且無污泥產生。</a:t>
            </a:r>
            <a:endParaRPr lang="en-US" altLang="zh-CN" sz="1800" b="1" kern="100" dirty="0">
              <a:solidFill>
                <a:srgbClr val="0000FF"/>
              </a:solidFill>
              <a:latin typeface="微軟正黑體" pitchFamily="34" charset="-120"/>
              <a:ea typeface="微軟正黑體" pitchFamily="34" charset="-120"/>
              <a:cs typeface="Times New Roman" panose="02020603050405020304" pitchFamily="18" charset="0"/>
            </a:endParaRPr>
          </a:p>
          <a:p>
            <a:pPr marL="285750" indent="-285750" algn="l">
              <a:lnSpc>
                <a:spcPts val="2500"/>
              </a:lnSpc>
              <a:spcAft>
                <a:spcPts val="0"/>
              </a:spcAft>
              <a:buFont typeface="Wingdings" panose="05000000000000000000" pitchFamily="2" charset="2"/>
              <a:buChar char="u"/>
            </a:pPr>
            <a:r>
              <a:rPr lang="zh-CN" altLang="en-US" sz="1800" b="1" kern="100" dirty="0">
                <a:solidFill>
                  <a:srgbClr val="0000FF"/>
                </a:solidFill>
                <a:latin typeface="微軟正黑體" pitchFamily="34" charset="-120"/>
                <a:ea typeface="微軟正黑體" pitchFamily="34" charset="-120"/>
                <a:cs typeface="Times New Roman" panose="02020603050405020304" pitchFamily="18" charset="0"/>
              </a:rPr>
              <a:t>固定床去除難降解有機質：①吸附；②吸附飽和後利用其催化氧化特性溫和條件再生。</a:t>
            </a:r>
            <a:endParaRPr lang="zh-TW" altLang="en-US" sz="1800" b="1" kern="100" dirty="0">
              <a:solidFill>
                <a:srgbClr val="0000FF"/>
              </a:solidFill>
              <a:latin typeface="微軟正黑體" pitchFamily="34" charset="-120"/>
              <a:ea typeface="微軟正黑體" pitchFamily="34" charset="-120"/>
              <a:cs typeface="Times New Roman" panose="02020603050405020304" pitchFamily="18" charset="0"/>
            </a:endParaRPr>
          </a:p>
        </p:txBody>
      </p:sp>
      <p:sp>
        <p:nvSpPr>
          <p:cNvPr id="72" name="矩形 71"/>
          <p:cNvSpPr/>
          <p:nvPr/>
        </p:nvSpPr>
        <p:spPr>
          <a:xfrm>
            <a:off x="107504" y="0"/>
            <a:ext cx="9144000" cy="520700"/>
          </a:xfrm>
          <a:prstGeom prst="rect">
            <a:avLst/>
          </a:prstGeom>
          <a:solidFill>
            <a:srgbClr val="81D9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TW"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3" name="矩形 8"/>
          <p:cNvSpPr/>
          <p:nvPr/>
        </p:nvSpPr>
        <p:spPr>
          <a:xfrm>
            <a:off x="395536" y="0"/>
            <a:ext cx="8392875" cy="400110"/>
          </a:xfrm>
          <a:prstGeom prst="rect">
            <a:avLst/>
          </a:prstGeom>
          <a:noFill/>
          <a:ln w="9525">
            <a:noFill/>
          </a:ln>
        </p:spPr>
        <p:txBody>
          <a:bodyPr wrap="none" anchor="t">
            <a:spAutoFit/>
          </a:bodyPr>
          <a:lstStyle/>
          <a:p>
            <a:r>
              <a:rPr lang="en-US" altLang="zh-CN" sz="2000" b="1" dirty="0" smtClean="0">
                <a:solidFill>
                  <a:srgbClr val="0000FF"/>
                </a:solidFill>
                <a:latin typeface="Times New Roman" panose="02020603050405020304" pitchFamily="18" charset="0"/>
                <a:ea typeface="Songti SC"/>
              </a:rPr>
              <a:t>COAC</a:t>
            </a:r>
            <a:r>
              <a:rPr lang="zh-TW" altLang="en-US" sz="2000" b="1" dirty="0" smtClean="0">
                <a:solidFill>
                  <a:srgbClr val="0000FF"/>
                </a:solidFill>
                <a:latin typeface="Times New Roman" panose="02020603050405020304" pitchFamily="18" charset="0"/>
                <a:ea typeface="Songti SC"/>
              </a:rPr>
              <a:t> </a:t>
            </a:r>
            <a:r>
              <a:rPr lang="zh-TW" altLang="en-US" sz="2000" b="1" dirty="0" smtClean="0">
                <a:solidFill>
                  <a:srgbClr val="0000FF"/>
                </a:solidFill>
                <a:latin typeface="Songti SC"/>
                <a:ea typeface="Songti SC"/>
              </a:rPr>
              <a:t>濕</a:t>
            </a:r>
            <a:r>
              <a:rPr lang="zh-TW" altLang="en-US" sz="2000" b="1" dirty="0">
                <a:solidFill>
                  <a:srgbClr val="0000FF"/>
                </a:solidFill>
                <a:latin typeface="Songti SC"/>
                <a:ea typeface="Songti SC"/>
              </a:rPr>
              <a:t>式催化氧化法</a:t>
            </a:r>
            <a:r>
              <a:rPr lang="zh-CN" altLang="en-US" sz="2000" b="1" dirty="0">
                <a:solidFill>
                  <a:srgbClr val="0000FF"/>
                </a:solidFill>
                <a:latin typeface="Songti SC"/>
                <a:ea typeface="Songti SC"/>
              </a:rPr>
              <a:t> </a:t>
            </a:r>
            <a:r>
              <a:rPr lang="en-US" altLang="zh-CN" sz="2000" b="1" dirty="0">
                <a:solidFill>
                  <a:srgbClr val="0000FF"/>
                </a:solidFill>
                <a:latin typeface="Times New Roman" panose="02020603050405020304" pitchFamily="18" charset="0"/>
                <a:ea typeface="Songti SC"/>
              </a:rPr>
              <a:t>Catalytic Wet-air Oxidation Processes</a:t>
            </a:r>
            <a:r>
              <a:rPr lang="zh-CN" altLang="en-US" sz="2000" b="1" dirty="0">
                <a:solidFill>
                  <a:srgbClr val="0000FF"/>
                </a:solidFill>
                <a:latin typeface="Times New Roman" panose="02020603050405020304" pitchFamily="18" charset="0"/>
                <a:ea typeface="Songti SC"/>
              </a:rPr>
              <a:t> </a:t>
            </a:r>
            <a:r>
              <a:rPr lang="en-US" altLang="zh-CN" sz="2000" b="1" dirty="0">
                <a:solidFill>
                  <a:srgbClr val="0000FF"/>
                </a:solidFill>
                <a:latin typeface="Times New Roman" panose="02020603050405020304" pitchFamily="18" charset="0"/>
                <a:ea typeface="Songti SC"/>
              </a:rPr>
              <a:t>with</a:t>
            </a:r>
            <a:r>
              <a:rPr lang="zh-CN" altLang="en-US" sz="2000" b="1" dirty="0">
                <a:solidFill>
                  <a:srgbClr val="0000FF"/>
                </a:solidFill>
                <a:latin typeface="Times New Roman" panose="02020603050405020304" pitchFamily="18" charset="0"/>
                <a:ea typeface="Songti SC"/>
              </a:rPr>
              <a:t> </a:t>
            </a:r>
            <a:r>
              <a:rPr lang="en-US" altLang="zh-CN" sz="2000" b="1" dirty="0">
                <a:solidFill>
                  <a:srgbClr val="0000FF"/>
                </a:solidFill>
                <a:latin typeface="Times New Roman" panose="02020603050405020304" pitchFamily="18" charset="0"/>
                <a:ea typeface="Songti SC"/>
              </a:rPr>
              <a:t>COAC</a:t>
            </a:r>
            <a:endParaRPr lang="zh-TW" altLang="en-US" sz="2000" b="1" dirty="0">
              <a:solidFill>
                <a:srgbClr val="0000FF"/>
              </a:solidFill>
              <a:latin typeface="Songti SC"/>
              <a:ea typeface="Songti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26</a:t>
            </a:fld>
            <a:endParaRPr lang="zh-TW" altLang="en-US" dirty="0"/>
          </a:p>
        </p:txBody>
      </p:sp>
      <p:sp>
        <p:nvSpPr>
          <p:cNvPr id="5" name="＞形箭號 4"/>
          <p:cNvSpPr/>
          <p:nvPr/>
        </p:nvSpPr>
        <p:spPr>
          <a:xfrm>
            <a:off x="1113649" y="865034"/>
            <a:ext cx="217610" cy="69239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tx1"/>
              </a:solidFill>
            </a:endParaRPr>
          </a:p>
        </p:txBody>
      </p:sp>
      <p:sp>
        <p:nvSpPr>
          <p:cNvPr id="6" name="＞形箭號 5"/>
          <p:cNvSpPr/>
          <p:nvPr/>
        </p:nvSpPr>
        <p:spPr>
          <a:xfrm>
            <a:off x="1367915" y="865034"/>
            <a:ext cx="217610" cy="69239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tx1"/>
              </a:solidFill>
            </a:endParaRPr>
          </a:p>
        </p:txBody>
      </p:sp>
      <p:sp>
        <p:nvSpPr>
          <p:cNvPr id="7" name="五邊形 6"/>
          <p:cNvSpPr/>
          <p:nvPr/>
        </p:nvSpPr>
        <p:spPr>
          <a:xfrm>
            <a:off x="784325" y="1826327"/>
            <a:ext cx="1035295" cy="449123"/>
          </a:xfrm>
          <a:prstGeom prst="homePlate">
            <a:avLst/>
          </a:prstGeom>
          <a:gradFill flip="none" rotWithShape="1">
            <a:gsLst>
              <a:gs pos="0">
                <a:srgbClr val="6DA6C3">
                  <a:shade val="30000"/>
                  <a:satMod val="115000"/>
                </a:srgbClr>
              </a:gs>
              <a:gs pos="50000">
                <a:srgbClr val="6DA6C3">
                  <a:shade val="67500"/>
                  <a:satMod val="115000"/>
                </a:srgbClr>
              </a:gs>
              <a:gs pos="100000">
                <a:srgbClr val="6DA6C3">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標楷體" panose="03000509000000000000" pitchFamily="65" charset="-120"/>
                <a:ea typeface="標楷體" panose="03000509000000000000" pitchFamily="65" charset="-120"/>
              </a:rPr>
              <a:t>組成</a:t>
            </a:r>
          </a:p>
        </p:txBody>
      </p:sp>
      <p:sp>
        <p:nvSpPr>
          <p:cNvPr id="8" name="五邊形 7"/>
          <p:cNvSpPr/>
          <p:nvPr/>
        </p:nvSpPr>
        <p:spPr>
          <a:xfrm>
            <a:off x="784325" y="3560347"/>
            <a:ext cx="1035294" cy="371798"/>
          </a:xfrm>
          <a:prstGeom prst="homePlate">
            <a:avLst/>
          </a:prstGeom>
          <a:gradFill flip="none" rotWithShape="1">
            <a:gsLst>
              <a:gs pos="0">
                <a:srgbClr val="989898">
                  <a:shade val="30000"/>
                  <a:satMod val="115000"/>
                </a:srgbClr>
              </a:gs>
              <a:gs pos="50000">
                <a:srgbClr val="989898">
                  <a:shade val="67500"/>
                  <a:satMod val="115000"/>
                </a:srgbClr>
              </a:gs>
              <a:gs pos="100000">
                <a:srgbClr val="989898">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標楷體" panose="03000509000000000000" pitchFamily="65" charset="-120"/>
                <a:ea typeface="標楷體" panose="03000509000000000000" pitchFamily="65" charset="-120"/>
              </a:rPr>
              <a:t>操作</a:t>
            </a:r>
          </a:p>
        </p:txBody>
      </p:sp>
      <p:sp>
        <p:nvSpPr>
          <p:cNvPr id="9" name="五邊形 8"/>
          <p:cNvSpPr/>
          <p:nvPr/>
        </p:nvSpPr>
        <p:spPr>
          <a:xfrm>
            <a:off x="784325" y="2446150"/>
            <a:ext cx="1035294" cy="390320"/>
          </a:xfrm>
          <a:prstGeom prst="homePlate">
            <a:avLst/>
          </a:prstGeom>
          <a:gradFill flip="none" rotWithShape="1">
            <a:gsLst>
              <a:gs pos="0">
                <a:srgbClr val="848EAC">
                  <a:shade val="30000"/>
                  <a:satMod val="115000"/>
                </a:srgbClr>
              </a:gs>
              <a:gs pos="50000">
                <a:srgbClr val="848EAC">
                  <a:shade val="67500"/>
                  <a:satMod val="115000"/>
                </a:srgbClr>
              </a:gs>
              <a:gs pos="100000">
                <a:srgbClr val="848EAC">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標楷體" panose="03000509000000000000" pitchFamily="65" charset="-120"/>
                <a:ea typeface="標楷體" panose="03000509000000000000" pitchFamily="65" charset="-120"/>
              </a:rPr>
              <a:t>特徵</a:t>
            </a:r>
          </a:p>
        </p:txBody>
      </p:sp>
      <p:sp>
        <p:nvSpPr>
          <p:cNvPr id="10" name="五邊形 9"/>
          <p:cNvSpPr/>
          <p:nvPr/>
        </p:nvSpPr>
        <p:spPr>
          <a:xfrm>
            <a:off x="784325" y="3006769"/>
            <a:ext cx="1035294" cy="383280"/>
          </a:xfrm>
          <a:prstGeom prst="homePlate">
            <a:avLst/>
          </a:prstGeom>
          <a:gradFill flip="none" rotWithShape="1">
            <a:gsLst>
              <a:gs pos="0">
                <a:srgbClr val="6683CA">
                  <a:shade val="30000"/>
                  <a:satMod val="115000"/>
                </a:srgbClr>
              </a:gs>
              <a:gs pos="50000">
                <a:srgbClr val="6683CA">
                  <a:shade val="67500"/>
                  <a:satMod val="115000"/>
                </a:srgbClr>
              </a:gs>
              <a:gs pos="100000">
                <a:srgbClr val="6683CA">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標楷體" panose="03000509000000000000" pitchFamily="65" charset="-120"/>
                <a:ea typeface="標楷體" panose="03000509000000000000" pitchFamily="65" charset="-120"/>
              </a:rPr>
              <a:t>優勢</a:t>
            </a:r>
          </a:p>
        </p:txBody>
      </p:sp>
      <p:sp>
        <p:nvSpPr>
          <p:cNvPr id="11" name="文字方塊 10"/>
          <p:cNvSpPr txBox="1"/>
          <p:nvPr/>
        </p:nvSpPr>
        <p:spPr>
          <a:xfrm>
            <a:off x="2099161" y="1877764"/>
            <a:ext cx="4945673" cy="369332"/>
          </a:xfrm>
          <a:prstGeom prst="rect">
            <a:avLst/>
          </a:prstGeom>
          <a:noFill/>
        </p:spPr>
        <p:txBody>
          <a:bodyPr wrap="square" rtlCol="0">
            <a:spAutoFit/>
          </a:bodyPr>
          <a:lstStyle/>
          <a:p>
            <a:r>
              <a:rPr lang="zh-TW" altLang="en-US" sz="1800" b="1" dirty="0">
                <a:solidFill>
                  <a:srgbClr val="0000FF"/>
                </a:solidFill>
                <a:latin typeface="微軟正黑體" pitchFamily="34" charset="-120"/>
                <a:ea typeface="微軟正黑體" pitchFamily="34" charset="-120"/>
              </a:rPr>
              <a:t>椰殼活性碳，覆蓋貴金屬氧化物 </a:t>
            </a:r>
            <a:r>
              <a:rPr lang="en-US" altLang="zh-TW" sz="1800" b="1" dirty="0">
                <a:solidFill>
                  <a:srgbClr val="0000FF"/>
                </a:solidFill>
                <a:latin typeface="微軟正黑體" pitchFamily="34" charset="-120"/>
                <a:ea typeface="微軟正黑體" pitchFamily="34" charset="-120"/>
                <a:cs typeface="Times New Roman" panose="02020603050405020304" pitchFamily="18" charset="0"/>
              </a:rPr>
              <a:t>A/B/C</a:t>
            </a:r>
            <a:endParaRPr lang="zh-TW" altLang="en-US" sz="1800" b="1" dirty="0">
              <a:solidFill>
                <a:srgbClr val="0000FF"/>
              </a:solidFill>
              <a:latin typeface="微軟正黑體" pitchFamily="34" charset="-120"/>
              <a:ea typeface="微軟正黑體" pitchFamily="34" charset="-120"/>
              <a:cs typeface="Times New Roman" panose="02020603050405020304" pitchFamily="18" charset="0"/>
            </a:endParaRPr>
          </a:p>
        </p:txBody>
      </p:sp>
      <p:sp>
        <p:nvSpPr>
          <p:cNvPr id="12" name="文字方塊 11"/>
          <p:cNvSpPr txBox="1"/>
          <p:nvPr/>
        </p:nvSpPr>
        <p:spPr>
          <a:xfrm>
            <a:off x="2099161" y="2464421"/>
            <a:ext cx="5319347" cy="369332"/>
          </a:xfrm>
          <a:prstGeom prst="rect">
            <a:avLst/>
          </a:prstGeom>
          <a:noFill/>
        </p:spPr>
        <p:txBody>
          <a:bodyPr wrap="square" rtlCol="0">
            <a:spAutoFit/>
          </a:bodyPr>
          <a:lstStyle/>
          <a:p>
            <a:r>
              <a:rPr lang="zh-TW" altLang="en-US" sz="1800" b="1" dirty="0">
                <a:solidFill>
                  <a:srgbClr val="0000FF"/>
                </a:solidFill>
                <a:latin typeface="微軟正黑體" pitchFamily="34" charset="-120"/>
                <a:ea typeface="微軟正黑體" pitchFamily="34" charset="-120"/>
              </a:rPr>
              <a:t>具有吸附及氧化還原特性，顆粒大小約 </a:t>
            </a:r>
            <a:r>
              <a:rPr lang="en-US" altLang="zh-TW" sz="1800" b="1" dirty="0" smtClean="0">
                <a:solidFill>
                  <a:srgbClr val="0000FF"/>
                </a:solidFill>
                <a:latin typeface="微軟正黑體" pitchFamily="34" charset="-120"/>
                <a:ea typeface="微軟正黑體" pitchFamily="34" charset="-120"/>
              </a:rPr>
              <a:t>20-40</a:t>
            </a:r>
            <a:r>
              <a:rPr lang="zh-TW" altLang="en-US" sz="1800" b="1" dirty="0" smtClean="0">
                <a:solidFill>
                  <a:srgbClr val="0000FF"/>
                </a:solidFill>
                <a:latin typeface="微軟正黑體" pitchFamily="34" charset="-120"/>
                <a:ea typeface="微軟正黑體" pitchFamily="34" charset="-120"/>
              </a:rPr>
              <a:t> 目</a:t>
            </a:r>
            <a:endParaRPr lang="zh-TW" altLang="en-US" sz="1800" b="1" dirty="0">
              <a:solidFill>
                <a:srgbClr val="0000FF"/>
              </a:solidFill>
              <a:latin typeface="微軟正黑體" pitchFamily="34" charset="-120"/>
              <a:ea typeface="微軟正黑體" pitchFamily="34" charset="-120"/>
              <a:cs typeface="Times New Roman" panose="02020603050405020304" pitchFamily="18" charset="0"/>
            </a:endParaRPr>
          </a:p>
        </p:txBody>
      </p:sp>
      <p:sp>
        <p:nvSpPr>
          <p:cNvPr id="13" name="文字方塊 12"/>
          <p:cNvSpPr txBox="1"/>
          <p:nvPr/>
        </p:nvSpPr>
        <p:spPr>
          <a:xfrm>
            <a:off x="2099161" y="3025284"/>
            <a:ext cx="4945673" cy="369332"/>
          </a:xfrm>
          <a:prstGeom prst="rect">
            <a:avLst/>
          </a:prstGeom>
          <a:noFill/>
        </p:spPr>
        <p:txBody>
          <a:bodyPr wrap="square" rtlCol="0">
            <a:spAutoFit/>
          </a:bodyPr>
          <a:lstStyle/>
          <a:p>
            <a:r>
              <a:rPr lang="zh-TW" altLang="en-US" sz="1800" b="1" dirty="0">
                <a:solidFill>
                  <a:srgbClr val="0000FF"/>
                </a:solidFill>
                <a:latin typeface="微軟正黑體" pitchFamily="34" charset="-120"/>
                <a:ea typeface="微軟正黑體" pitchFamily="34" charset="-120"/>
              </a:rPr>
              <a:t>具優異使用彈性、反應穩定及高處理效率</a:t>
            </a:r>
            <a:endParaRPr lang="zh-TW" altLang="en-US" sz="1800" b="1" dirty="0">
              <a:solidFill>
                <a:srgbClr val="0000FF"/>
              </a:solidFill>
              <a:latin typeface="微軟正黑體" pitchFamily="34" charset="-120"/>
              <a:ea typeface="微軟正黑體" pitchFamily="34" charset="-120"/>
              <a:cs typeface="Times New Roman" panose="02020603050405020304" pitchFamily="18" charset="0"/>
            </a:endParaRPr>
          </a:p>
        </p:txBody>
      </p:sp>
      <p:sp>
        <p:nvSpPr>
          <p:cNvPr id="14" name="文字方塊 13"/>
          <p:cNvSpPr txBox="1"/>
          <p:nvPr/>
        </p:nvSpPr>
        <p:spPr>
          <a:xfrm>
            <a:off x="2099161" y="3573122"/>
            <a:ext cx="5510579" cy="369332"/>
          </a:xfrm>
          <a:prstGeom prst="rect">
            <a:avLst/>
          </a:prstGeom>
          <a:noFill/>
        </p:spPr>
        <p:txBody>
          <a:bodyPr wrap="square" rtlCol="0">
            <a:spAutoFit/>
          </a:bodyPr>
          <a:lstStyle/>
          <a:p>
            <a:r>
              <a:rPr lang="zh-TW" altLang="en-US" sz="1800" b="1" dirty="0">
                <a:solidFill>
                  <a:srgbClr val="0000FF"/>
                </a:solidFill>
                <a:latin typeface="微軟正黑體" pitchFamily="34" charset="-120"/>
                <a:ea typeface="微軟正黑體" pitchFamily="34" charset="-120"/>
              </a:rPr>
              <a:t>非均相觸媒易回收再利用。佔地面積小、可原位活化</a:t>
            </a:r>
            <a:endParaRPr lang="zh-TW" altLang="en-US" sz="1800" b="1" dirty="0">
              <a:solidFill>
                <a:srgbClr val="0000FF"/>
              </a:solidFill>
              <a:latin typeface="微軟正黑體" pitchFamily="34" charset="-120"/>
              <a:ea typeface="微軟正黑體" pitchFamily="34" charset="-120"/>
              <a:cs typeface="Times New Roman" panose="02020603050405020304" pitchFamily="18" charset="0"/>
            </a:endParaRPr>
          </a:p>
        </p:txBody>
      </p:sp>
      <p:sp>
        <p:nvSpPr>
          <p:cNvPr id="15" name="圓角矩形 14"/>
          <p:cNvSpPr/>
          <p:nvPr/>
        </p:nvSpPr>
        <p:spPr>
          <a:xfrm>
            <a:off x="0" y="4373927"/>
            <a:ext cx="1819619" cy="349494"/>
          </a:xfrm>
          <a:prstGeom prst="roundRect">
            <a:avLst/>
          </a:prstGeom>
          <a:solidFill>
            <a:srgbClr val="6DA6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500" b="1" dirty="0">
                <a:latin typeface="標楷體" panose="03000509000000000000" pitchFamily="65" charset="-120"/>
                <a:ea typeface="標楷體" panose="03000509000000000000" pitchFamily="65" charset="-120"/>
              </a:rPr>
              <a:t>高科技廢水</a:t>
            </a:r>
          </a:p>
        </p:txBody>
      </p:sp>
      <p:sp>
        <p:nvSpPr>
          <p:cNvPr id="16" name="圓角矩形 15"/>
          <p:cNvSpPr/>
          <p:nvPr/>
        </p:nvSpPr>
        <p:spPr>
          <a:xfrm>
            <a:off x="1828219" y="4370697"/>
            <a:ext cx="1938704" cy="349494"/>
          </a:xfrm>
          <a:prstGeom prst="roundRect">
            <a:avLst/>
          </a:prstGeom>
          <a:solidFill>
            <a:srgbClr val="848E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500" b="1" dirty="0">
                <a:latin typeface="標楷體" panose="03000509000000000000" pitchFamily="65" charset="-120"/>
                <a:ea typeface="標楷體" panose="03000509000000000000" pitchFamily="65" charset="-120"/>
              </a:rPr>
              <a:t>化工產業</a:t>
            </a:r>
          </a:p>
        </p:txBody>
      </p:sp>
      <p:sp>
        <p:nvSpPr>
          <p:cNvPr id="17" name="圓角矩形 16"/>
          <p:cNvSpPr/>
          <p:nvPr/>
        </p:nvSpPr>
        <p:spPr>
          <a:xfrm>
            <a:off x="3758323" y="4373927"/>
            <a:ext cx="1778245" cy="349494"/>
          </a:xfrm>
          <a:prstGeom prst="roundRect">
            <a:avLst/>
          </a:prstGeom>
          <a:solidFill>
            <a:srgbClr val="5965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500" b="1" dirty="0">
                <a:latin typeface="標楷體" panose="03000509000000000000" pitchFamily="65" charset="-120"/>
                <a:ea typeface="標楷體" panose="03000509000000000000" pitchFamily="65" charset="-120"/>
              </a:rPr>
              <a:t>傳統產業</a:t>
            </a:r>
          </a:p>
        </p:txBody>
      </p:sp>
      <p:sp>
        <p:nvSpPr>
          <p:cNvPr id="18" name="圓角矩形 17"/>
          <p:cNvSpPr/>
          <p:nvPr/>
        </p:nvSpPr>
        <p:spPr>
          <a:xfrm>
            <a:off x="5536567" y="4377158"/>
            <a:ext cx="1743464" cy="349494"/>
          </a:xfrm>
          <a:prstGeom prst="roundRect">
            <a:avLst/>
          </a:prstGeom>
          <a:solidFill>
            <a:srgbClr val="9898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標楷體" panose="03000509000000000000" pitchFamily="65" charset="-120"/>
                <a:ea typeface="標楷體" panose="03000509000000000000" pitchFamily="65" charset="-120"/>
              </a:rPr>
              <a:t>含氮廢水</a:t>
            </a:r>
          </a:p>
        </p:txBody>
      </p:sp>
      <p:sp>
        <p:nvSpPr>
          <p:cNvPr id="19" name="圓角矩形 18"/>
          <p:cNvSpPr/>
          <p:nvPr/>
        </p:nvSpPr>
        <p:spPr>
          <a:xfrm>
            <a:off x="7288630" y="4370697"/>
            <a:ext cx="1863970" cy="34949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800" dirty="0">
                <a:latin typeface="Times New Roman" panose="02020603050405020304" pitchFamily="18" charset="0"/>
                <a:cs typeface="Times New Roman" panose="02020603050405020304" pitchFamily="18" charset="0"/>
              </a:rPr>
              <a:t>PCB</a:t>
            </a:r>
            <a:r>
              <a:rPr lang="zh-TW" altLang="en-US" sz="1800" dirty="0">
                <a:latin typeface="標楷體" panose="03000509000000000000" pitchFamily="65" charset="-120"/>
                <a:ea typeface="標楷體" panose="03000509000000000000" pitchFamily="65" charset="-120"/>
              </a:rPr>
              <a:t>產業</a:t>
            </a:r>
          </a:p>
        </p:txBody>
      </p:sp>
      <p:sp>
        <p:nvSpPr>
          <p:cNvPr id="20" name="文字方塊 19"/>
          <p:cNvSpPr txBox="1"/>
          <p:nvPr/>
        </p:nvSpPr>
        <p:spPr>
          <a:xfrm>
            <a:off x="346929" y="4747935"/>
            <a:ext cx="1819619" cy="1477328"/>
          </a:xfrm>
          <a:prstGeom prst="rect">
            <a:avLst/>
          </a:prstGeom>
          <a:noFill/>
        </p:spPr>
        <p:txBody>
          <a:bodyPr wrap="square" rtlCol="0">
            <a:spAutoFit/>
          </a:bodyPr>
          <a:lstStyle/>
          <a:p>
            <a:pPr algn="l"/>
            <a:r>
              <a:rPr lang="zh-TW" altLang="en-US" sz="1500" b="1" dirty="0">
                <a:solidFill>
                  <a:srgbClr val="0000FF"/>
                </a:solidFill>
                <a:latin typeface="微軟正黑體" pitchFamily="34" charset="-120"/>
                <a:ea typeface="微軟正黑體" pitchFamily="34" charset="-120"/>
                <a:cs typeface="Times New Roman" panose="02020603050405020304" pitchFamily="18" charset="0"/>
              </a:rPr>
              <a:t>● </a:t>
            </a:r>
            <a:r>
              <a:rPr lang="en-US" altLang="zh-TW" sz="1500" b="1" dirty="0">
                <a:solidFill>
                  <a:srgbClr val="0000FF"/>
                </a:solidFill>
                <a:latin typeface="微軟正黑體" pitchFamily="34" charset="-120"/>
                <a:ea typeface="微軟正黑體" pitchFamily="34" charset="-120"/>
                <a:cs typeface="Times New Roman" panose="02020603050405020304" pitchFamily="18" charset="0"/>
              </a:rPr>
              <a:t>LCD</a:t>
            </a:r>
            <a:r>
              <a:rPr lang="zh-TW" altLang="en-US" sz="1500" b="1" dirty="0">
                <a:solidFill>
                  <a:srgbClr val="0000FF"/>
                </a:solidFill>
                <a:latin typeface="微軟正黑體" pitchFamily="34" charset="-120"/>
                <a:ea typeface="微軟正黑體" pitchFamily="34" charset="-120"/>
                <a:cs typeface="Times New Roman" panose="02020603050405020304" pitchFamily="18" charset="0"/>
              </a:rPr>
              <a:t> </a:t>
            </a:r>
            <a:r>
              <a:rPr lang="zh-TW" altLang="en-US" sz="1500" b="1" dirty="0">
                <a:solidFill>
                  <a:srgbClr val="0000FF"/>
                </a:solidFill>
                <a:latin typeface="微軟正黑體" pitchFamily="34" charset="-120"/>
                <a:ea typeface="微軟正黑體" pitchFamily="34" charset="-120"/>
              </a:rPr>
              <a:t>有機廢水</a:t>
            </a:r>
            <a:endParaRPr lang="en-US" altLang="zh-TW" sz="1500" b="1" dirty="0">
              <a:solidFill>
                <a:srgbClr val="0000FF"/>
              </a:solidFill>
              <a:latin typeface="微軟正黑體" pitchFamily="34" charset="-120"/>
              <a:ea typeface="微軟正黑體" pitchFamily="34" charset="-120"/>
            </a:endParaRPr>
          </a:p>
          <a:p>
            <a:pPr algn="l"/>
            <a:endParaRPr lang="en-US" altLang="zh-TW" sz="1500" b="1" dirty="0">
              <a:solidFill>
                <a:srgbClr val="0000FF"/>
              </a:solidFill>
              <a:latin typeface="微軟正黑體" pitchFamily="34" charset="-120"/>
              <a:ea typeface="微軟正黑體" pitchFamily="34" charset="-120"/>
            </a:endParaRPr>
          </a:p>
          <a:p>
            <a:pPr algn="l"/>
            <a:r>
              <a:rPr lang="zh-TW" altLang="en-US" sz="1500" b="1" dirty="0">
                <a:solidFill>
                  <a:srgbClr val="0000FF"/>
                </a:solidFill>
                <a:latin typeface="微軟正黑體" pitchFamily="34" charset="-120"/>
                <a:ea typeface="微軟正黑體" pitchFamily="34" charset="-120"/>
                <a:cs typeface="Times New Roman" panose="02020603050405020304" pitchFamily="18" charset="0"/>
              </a:rPr>
              <a:t>● </a:t>
            </a:r>
            <a:r>
              <a:rPr lang="en-US" altLang="zh-TW" sz="1500" b="1" dirty="0">
                <a:solidFill>
                  <a:srgbClr val="0000FF"/>
                </a:solidFill>
                <a:latin typeface="微軟正黑體" pitchFamily="34" charset="-120"/>
                <a:ea typeface="微軟正黑體" pitchFamily="34" charset="-120"/>
                <a:cs typeface="Times New Roman" panose="02020603050405020304" pitchFamily="18" charset="0"/>
              </a:rPr>
              <a:t>IPA</a:t>
            </a:r>
            <a:r>
              <a:rPr lang="zh-TW" altLang="en-US" sz="1500" b="1" dirty="0">
                <a:solidFill>
                  <a:srgbClr val="0000FF"/>
                </a:solidFill>
                <a:latin typeface="微軟正黑體" pitchFamily="34" charset="-120"/>
                <a:ea typeface="微軟正黑體" pitchFamily="34" charset="-120"/>
                <a:cs typeface="Times New Roman" panose="02020603050405020304" pitchFamily="18" charset="0"/>
              </a:rPr>
              <a:t> </a:t>
            </a:r>
            <a:r>
              <a:rPr lang="zh-TW" altLang="en-US" sz="1500" b="1" dirty="0">
                <a:solidFill>
                  <a:srgbClr val="0000FF"/>
                </a:solidFill>
                <a:latin typeface="微軟正黑體" pitchFamily="34" charset="-120"/>
                <a:ea typeface="微軟正黑體" pitchFamily="34" charset="-120"/>
              </a:rPr>
              <a:t>廢水</a:t>
            </a:r>
            <a:endParaRPr lang="en-US" altLang="zh-TW" sz="1500" b="1" dirty="0">
              <a:solidFill>
                <a:srgbClr val="0000FF"/>
              </a:solidFill>
              <a:latin typeface="微軟正黑體" pitchFamily="34" charset="-120"/>
              <a:ea typeface="微軟正黑體" pitchFamily="34" charset="-120"/>
            </a:endParaRPr>
          </a:p>
          <a:p>
            <a:pPr algn="l"/>
            <a:endParaRPr lang="en-US" altLang="zh-TW" sz="1500" b="1" dirty="0">
              <a:solidFill>
                <a:srgbClr val="0000FF"/>
              </a:solidFill>
              <a:latin typeface="微軟正黑體" pitchFamily="34" charset="-120"/>
              <a:ea typeface="微軟正黑體" pitchFamily="34" charset="-120"/>
            </a:endParaRPr>
          </a:p>
          <a:p>
            <a:pPr algn="l"/>
            <a:r>
              <a:rPr lang="zh-TW" altLang="en-US" sz="1500" b="1" dirty="0">
                <a:solidFill>
                  <a:srgbClr val="0000FF"/>
                </a:solidFill>
                <a:latin typeface="微軟正黑體" pitchFamily="34" charset="-120"/>
                <a:ea typeface="微軟正黑體" pitchFamily="34" charset="-120"/>
                <a:cs typeface="Times New Roman" panose="02020603050405020304" pitchFamily="18" charset="0"/>
              </a:rPr>
              <a:t>● </a:t>
            </a:r>
            <a:r>
              <a:rPr lang="en-US" altLang="zh-TW" sz="1500" b="1" dirty="0">
                <a:solidFill>
                  <a:srgbClr val="0000FF"/>
                </a:solidFill>
                <a:latin typeface="微軟正黑體" pitchFamily="34" charset="-120"/>
                <a:ea typeface="微軟正黑體" pitchFamily="34" charset="-120"/>
                <a:cs typeface="Times New Roman" panose="02020603050405020304" pitchFamily="18" charset="0"/>
              </a:rPr>
              <a:t>TMAH</a:t>
            </a:r>
            <a:r>
              <a:rPr lang="zh-TW" altLang="en-US" sz="1500" b="1" dirty="0">
                <a:solidFill>
                  <a:srgbClr val="0000FF"/>
                </a:solidFill>
                <a:latin typeface="微軟正黑體" pitchFamily="34" charset="-120"/>
                <a:ea typeface="微軟正黑體" pitchFamily="34" charset="-120"/>
              </a:rPr>
              <a:t> 廢水</a:t>
            </a:r>
            <a:endParaRPr lang="en-US" altLang="zh-TW" sz="1500" b="1" dirty="0">
              <a:solidFill>
                <a:srgbClr val="0000FF"/>
              </a:solidFill>
              <a:latin typeface="微軟正黑體" pitchFamily="34" charset="-120"/>
              <a:ea typeface="微軟正黑體" pitchFamily="34" charset="-120"/>
            </a:endParaRPr>
          </a:p>
          <a:p>
            <a:pPr algn="l"/>
            <a:endParaRPr lang="zh-TW" altLang="en-US" sz="1500" b="1" dirty="0">
              <a:solidFill>
                <a:srgbClr val="0000FF"/>
              </a:solidFill>
              <a:latin typeface="微軟正黑體" pitchFamily="34" charset="-120"/>
              <a:ea typeface="微軟正黑體" pitchFamily="34" charset="-120"/>
            </a:endParaRPr>
          </a:p>
        </p:txBody>
      </p:sp>
      <p:sp>
        <p:nvSpPr>
          <p:cNvPr id="21" name="文字方塊 20"/>
          <p:cNvSpPr txBox="1"/>
          <p:nvPr/>
        </p:nvSpPr>
        <p:spPr>
          <a:xfrm>
            <a:off x="2130058" y="4691800"/>
            <a:ext cx="1938704" cy="1246495"/>
          </a:xfrm>
          <a:prstGeom prst="rect">
            <a:avLst/>
          </a:prstGeom>
          <a:noFill/>
        </p:spPr>
        <p:txBody>
          <a:bodyPr wrap="square" rtlCol="0">
            <a:spAutoFit/>
          </a:bodyPr>
          <a:lstStyle/>
          <a:p>
            <a:pPr algn="l"/>
            <a:r>
              <a:rPr lang="zh-TW" altLang="en-US" sz="1500" b="1" dirty="0">
                <a:solidFill>
                  <a:srgbClr val="9F8CA4"/>
                </a:solidFill>
                <a:latin typeface="微軟正黑體" pitchFamily="34" charset="-120"/>
                <a:ea typeface="微軟正黑體" pitchFamily="34" charset="-120"/>
              </a:rPr>
              <a:t>● 苯環類廢水</a:t>
            </a:r>
            <a:endParaRPr lang="en-US" altLang="zh-TW" sz="1500" b="1" dirty="0">
              <a:solidFill>
                <a:srgbClr val="9F8CA4"/>
              </a:solidFill>
              <a:latin typeface="微軟正黑體" pitchFamily="34" charset="-120"/>
              <a:ea typeface="微軟正黑體" pitchFamily="34" charset="-120"/>
            </a:endParaRPr>
          </a:p>
          <a:p>
            <a:pPr algn="l"/>
            <a:endParaRPr lang="en-US" altLang="zh-TW" sz="1500" b="1" dirty="0">
              <a:solidFill>
                <a:srgbClr val="9F8CA4"/>
              </a:solidFill>
              <a:latin typeface="微軟正黑體" pitchFamily="34" charset="-120"/>
              <a:ea typeface="微軟正黑體" pitchFamily="34" charset="-120"/>
            </a:endParaRPr>
          </a:p>
          <a:p>
            <a:pPr algn="l"/>
            <a:r>
              <a:rPr lang="zh-TW" altLang="en-US" sz="1500" b="1" dirty="0">
                <a:solidFill>
                  <a:srgbClr val="9F8CA4"/>
                </a:solidFill>
                <a:latin typeface="微軟正黑體" pitchFamily="34" charset="-120"/>
                <a:ea typeface="微軟正黑體" pitchFamily="34" charset="-120"/>
              </a:rPr>
              <a:t>● 製藥廢水</a:t>
            </a:r>
            <a:endParaRPr lang="en-US" altLang="zh-TW" sz="1500" b="1" dirty="0">
              <a:solidFill>
                <a:srgbClr val="9F8CA4"/>
              </a:solidFill>
              <a:latin typeface="微軟正黑體" pitchFamily="34" charset="-120"/>
              <a:ea typeface="微軟正黑體" pitchFamily="34" charset="-120"/>
            </a:endParaRPr>
          </a:p>
          <a:p>
            <a:pPr algn="l"/>
            <a:endParaRPr lang="en-US" altLang="zh-TW" sz="1500" b="1" dirty="0">
              <a:solidFill>
                <a:srgbClr val="9F8CA4"/>
              </a:solidFill>
              <a:latin typeface="微軟正黑體" pitchFamily="34" charset="-120"/>
              <a:ea typeface="微軟正黑體" pitchFamily="34" charset="-120"/>
            </a:endParaRPr>
          </a:p>
          <a:p>
            <a:pPr algn="l"/>
            <a:r>
              <a:rPr lang="zh-TW" altLang="en-US" sz="1500" b="1" dirty="0">
                <a:solidFill>
                  <a:srgbClr val="9F8CA4"/>
                </a:solidFill>
                <a:latin typeface="微軟正黑體" pitchFamily="34" charset="-120"/>
                <a:ea typeface="微軟正黑體" pitchFamily="34" charset="-120"/>
              </a:rPr>
              <a:t>● 特用化學品廢水</a:t>
            </a:r>
          </a:p>
        </p:txBody>
      </p:sp>
      <p:sp>
        <p:nvSpPr>
          <p:cNvPr id="22" name="文字方塊 21"/>
          <p:cNvSpPr txBox="1"/>
          <p:nvPr/>
        </p:nvSpPr>
        <p:spPr>
          <a:xfrm>
            <a:off x="3811248" y="4720191"/>
            <a:ext cx="1939093" cy="1246495"/>
          </a:xfrm>
          <a:prstGeom prst="rect">
            <a:avLst/>
          </a:prstGeom>
          <a:noFill/>
        </p:spPr>
        <p:txBody>
          <a:bodyPr wrap="square" rtlCol="0">
            <a:spAutoFit/>
          </a:bodyPr>
          <a:lstStyle/>
          <a:p>
            <a:pPr algn="l"/>
            <a:r>
              <a:rPr lang="zh-TW" altLang="en-US" sz="1500" b="1" dirty="0">
                <a:solidFill>
                  <a:srgbClr val="0000FF"/>
                </a:solidFill>
                <a:latin typeface="微軟正黑體" pitchFamily="34" charset="-120"/>
                <a:ea typeface="微軟正黑體" pitchFamily="34" charset="-120"/>
              </a:rPr>
              <a:t>● 電鍍老化液再生</a:t>
            </a:r>
            <a:endParaRPr lang="en-US" altLang="zh-TW" sz="1500" b="1" dirty="0">
              <a:solidFill>
                <a:srgbClr val="0000FF"/>
              </a:solidFill>
              <a:latin typeface="微軟正黑體" pitchFamily="34" charset="-120"/>
              <a:ea typeface="微軟正黑體" pitchFamily="34" charset="-120"/>
            </a:endParaRPr>
          </a:p>
          <a:p>
            <a:pPr algn="l"/>
            <a:endParaRPr lang="en-US" altLang="zh-TW" sz="1500" b="1" dirty="0">
              <a:solidFill>
                <a:srgbClr val="0000FF"/>
              </a:solidFill>
              <a:latin typeface="微軟正黑體" pitchFamily="34" charset="-120"/>
              <a:ea typeface="微軟正黑體" pitchFamily="34" charset="-120"/>
            </a:endParaRPr>
          </a:p>
          <a:p>
            <a:pPr algn="l"/>
            <a:r>
              <a:rPr lang="zh-TW" altLang="en-US" sz="1500" b="1" dirty="0">
                <a:solidFill>
                  <a:srgbClr val="0000FF"/>
                </a:solidFill>
                <a:latin typeface="微軟正黑體" pitchFamily="34" charset="-120"/>
                <a:ea typeface="微軟正黑體" pitchFamily="34" charset="-120"/>
              </a:rPr>
              <a:t>● 表面處理業廢水</a:t>
            </a:r>
            <a:endParaRPr lang="en-US" altLang="zh-TW" sz="1500" b="1" dirty="0">
              <a:solidFill>
                <a:srgbClr val="0000FF"/>
              </a:solidFill>
              <a:latin typeface="微軟正黑體" pitchFamily="34" charset="-120"/>
              <a:ea typeface="微軟正黑體" pitchFamily="34" charset="-120"/>
            </a:endParaRPr>
          </a:p>
          <a:p>
            <a:pPr algn="l"/>
            <a:endParaRPr lang="en-US" altLang="zh-TW" sz="1500" b="1" dirty="0">
              <a:solidFill>
                <a:srgbClr val="0000FF"/>
              </a:solidFill>
              <a:latin typeface="微軟正黑體" pitchFamily="34" charset="-120"/>
              <a:ea typeface="微軟正黑體" pitchFamily="34" charset="-120"/>
            </a:endParaRPr>
          </a:p>
          <a:p>
            <a:pPr algn="l"/>
            <a:r>
              <a:rPr lang="zh-TW" altLang="en-US" sz="1500" b="1" dirty="0">
                <a:solidFill>
                  <a:srgbClr val="0000FF"/>
                </a:solidFill>
                <a:latin typeface="微軟正黑體" pitchFamily="34" charset="-120"/>
                <a:ea typeface="微軟正黑體" pitchFamily="34" charset="-120"/>
              </a:rPr>
              <a:t>● 垃圾滲濾液</a:t>
            </a:r>
          </a:p>
        </p:txBody>
      </p:sp>
      <p:sp>
        <p:nvSpPr>
          <p:cNvPr id="23" name="文字方塊 22"/>
          <p:cNvSpPr txBox="1"/>
          <p:nvPr/>
        </p:nvSpPr>
        <p:spPr>
          <a:xfrm>
            <a:off x="5729441" y="4736394"/>
            <a:ext cx="1702089" cy="784830"/>
          </a:xfrm>
          <a:prstGeom prst="rect">
            <a:avLst/>
          </a:prstGeom>
          <a:noFill/>
        </p:spPr>
        <p:txBody>
          <a:bodyPr wrap="square" rtlCol="0">
            <a:spAutoFit/>
          </a:bodyPr>
          <a:lstStyle/>
          <a:p>
            <a:pPr algn="l"/>
            <a:r>
              <a:rPr lang="zh-TW" altLang="en-US" sz="1500" b="1" dirty="0">
                <a:solidFill>
                  <a:srgbClr val="FF0000"/>
                </a:solidFill>
                <a:latin typeface="微軟正黑體" pitchFamily="34" charset="-120"/>
                <a:ea typeface="微軟正黑體" pitchFamily="34" charset="-120"/>
              </a:rPr>
              <a:t>●</a:t>
            </a:r>
            <a:r>
              <a:rPr lang="zh-TW" altLang="en-US" sz="1500" b="1" dirty="0">
                <a:solidFill>
                  <a:srgbClr val="989898"/>
                </a:solidFill>
                <a:latin typeface="微軟正黑體" pitchFamily="34" charset="-120"/>
                <a:ea typeface="微軟正黑體" pitchFamily="34" charset="-120"/>
              </a:rPr>
              <a:t> </a:t>
            </a:r>
            <a:r>
              <a:rPr lang="zh-TW" altLang="en-US" sz="1500" b="1" dirty="0">
                <a:solidFill>
                  <a:srgbClr val="FF0000"/>
                </a:solidFill>
                <a:latin typeface="微軟正黑體" pitchFamily="34" charset="-120"/>
                <a:ea typeface="微軟正黑體" pitchFamily="34" charset="-120"/>
              </a:rPr>
              <a:t>氨氮</a:t>
            </a:r>
            <a:endParaRPr lang="en-US" altLang="zh-TW" sz="1500" b="1" dirty="0">
              <a:solidFill>
                <a:srgbClr val="FF0000"/>
              </a:solidFill>
              <a:latin typeface="微軟正黑體" pitchFamily="34" charset="-120"/>
              <a:ea typeface="微軟正黑體" pitchFamily="34" charset="-120"/>
            </a:endParaRPr>
          </a:p>
          <a:p>
            <a:pPr algn="l"/>
            <a:endParaRPr lang="en-US" altLang="zh-TW" sz="1500" b="1" dirty="0">
              <a:solidFill>
                <a:srgbClr val="FF0000"/>
              </a:solidFill>
              <a:latin typeface="微軟正黑體" pitchFamily="34" charset="-120"/>
              <a:ea typeface="微軟正黑體" pitchFamily="34" charset="-120"/>
            </a:endParaRPr>
          </a:p>
          <a:p>
            <a:pPr algn="l"/>
            <a:r>
              <a:rPr lang="zh-TW" altLang="en-US" sz="1500" b="1" dirty="0">
                <a:solidFill>
                  <a:srgbClr val="FF0000"/>
                </a:solidFill>
                <a:latin typeface="微軟正黑體" pitchFamily="34" charset="-120"/>
                <a:ea typeface="微軟正黑體" pitchFamily="34" charset="-120"/>
              </a:rPr>
              <a:t>● 硝酸鹽氮</a:t>
            </a:r>
            <a:endParaRPr lang="en-US" altLang="zh-TW" sz="1500" b="1" dirty="0">
              <a:solidFill>
                <a:srgbClr val="FF0000"/>
              </a:solidFill>
              <a:latin typeface="微軟正黑體" pitchFamily="34" charset="-120"/>
              <a:ea typeface="微軟正黑體" pitchFamily="34" charset="-120"/>
            </a:endParaRPr>
          </a:p>
        </p:txBody>
      </p:sp>
      <p:sp>
        <p:nvSpPr>
          <p:cNvPr id="24" name="文字方塊 23"/>
          <p:cNvSpPr txBox="1"/>
          <p:nvPr/>
        </p:nvSpPr>
        <p:spPr>
          <a:xfrm>
            <a:off x="7369570" y="4745290"/>
            <a:ext cx="1702089" cy="1246495"/>
          </a:xfrm>
          <a:prstGeom prst="rect">
            <a:avLst/>
          </a:prstGeom>
          <a:noFill/>
        </p:spPr>
        <p:txBody>
          <a:bodyPr wrap="square" rtlCol="0">
            <a:spAutoFit/>
          </a:bodyPr>
          <a:lstStyle/>
          <a:p>
            <a:pPr algn="l"/>
            <a:r>
              <a:rPr lang="zh-TW" altLang="en-US" sz="1500" b="1" dirty="0">
                <a:solidFill>
                  <a:srgbClr val="0000FF"/>
                </a:solidFill>
                <a:latin typeface="微軟正黑體" pitchFamily="34" charset="-120"/>
                <a:ea typeface="微軟正黑體" pitchFamily="34" charset="-120"/>
              </a:rPr>
              <a:t>●剝膜顯影廢水</a:t>
            </a:r>
            <a:endParaRPr lang="en-US" altLang="zh-TW" sz="1500" b="1" dirty="0">
              <a:solidFill>
                <a:srgbClr val="0000FF"/>
              </a:solidFill>
              <a:latin typeface="微軟正黑體" pitchFamily="34" charset="-120"/>
              <a:ea typeface="微軟正黑體" pitchFamily="34" charset="-120"/>
            </a:endParaRPr>
          </a:p>
          <a:p>
            <a:pPr algn="l"/>
            <a:endParaRPr lang="en-US" altLang="zh-TW" sz="1500" b="1" dirty="0">
              <a:solidFill>
                <a:srgbClr val="0000FF"/>
              </a:solidFill>
              <a:latin typeface="微軟正黑體" pitchFamily="34" charset="-120"/>
              <a:ea typeface="微軟正黑體" pitchFamily="34" charset="-120"/>
            </a:endParaRPr>
          </a:p>
          <a:p>
            <a:pPr algn="l"/>
            <a:r>
              <a:rPr lang="zh-TW" altLang="en-US" sz="1500" b="1" dirty="0">
                <a:solidFill>
                  <a:srgbClr val="0000FF"/>
                </a:solidFill>
                <a:latin typeface="微軟正黑體" pitchFamily="34" charset="-120"/>
                <a:ea typeface="微軟正黑體" pitchFamily="34" charset="-120"/>
              </a:rPr>
              <a:t>●化學銅</a:t>
            </a:r>
            <a:endParaRPr lang="en-US" altLang="zh-TW" sz="1500" b="1" dirty="0">
              <a:solidFill>
                <a:srgbClr val="0000FF"/>
              </a:solidFill>
              <a:latin typeface="微軟正黑體" pitchFamily="34" charset="-120"/>
              <a:ea typeface="微軟正黑體" pitchFamily="34" charset="-120"/>
            </a:endParaRPr>
          </a:p>
          <a:p>
            <a:pPr algn="l"/>
            <a:endParaRPr lang="en-US" altLang="zh-TW" sz="1500" b="1" dirty="0">
              <a:solidFill>
                <a:srgbClr val="0000FF"/>
              </a:solidFill>
              <a:latin typeface="微軟正黑體" pitchFamily="34" charset="-120"/>
              <a:ea typeface="微軟正黑體" pitchFamily="34" charset="-120"/>
            </a:endParaRPr>
          </a:p>
          <a:p>
            <a:pPr algn="l"/>
            <a:r>
              <a:rPr lang="zh-TW" altLang="en-US" sz="1500" b="1" dirty="0">
                <a:solidFill>
                  <a:srgbClr val="0000FF"/>
                </a:solidFill>
                <a:latin typeface="微軟正黑體" pitchFamily="34" charset="-120"/>
                <a:ea typeface="微軟正黑體" pitchFamily="34" charset="-120"/>
              </a:rPr>
              <a:t>●化學鎳</a:t>
            </a:r>
            <a:endParaRPr lang="en-US" altLang="zh-TW" sz="1500" b="1" dirty="0">
              <a:solidFill>
                <a:srgbClr val="0000FF"/>
              </a:solidFill>
              <a:latin typeface="微軟正黑體" pitchFamily="34" charset="-120"/>
              <a:ea typeface="微軟正黑體" pitchFamily="34" charset="-120"/>
            </a:endParaRPr>
          </a:p>
        </p:txBody>
      </p:sp>
      <p:sp>
        <p:nvSpPr>
          <p:cNvPr id="25" name="圓角矩形 24"/>
          <p:cNvSpPr/>
          <p:nvPr/>
        </p:nvSpPr>
        <p:spPr>
          <a:xfrm>
            <a:off x="0" y="4116643"/>
            <a:ext cx="9144000" cy="25405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schemeClr val="tx1"/>
                </a:solidFill>
                <a:latin typeface="標楷體" panose="03000509000000000000" pitchFamily="65" charset="-120"/>
                <a:ea typeface="標楷體" panose="03000509000000000000" pitchFamily="65" charset="-120"/>
              </a:rPr>
              <a:t>應用</a:t>
            </a:r>
          </a:p>
        </p:txBody>
      </p:sp>
      <p:sp>
        <p:nvSpPr>
          <p:cNvPr id="26" name="圓角矩形 40">
            <a:extLst>
              <a:ext uri="{FF2B5EF4-FFF2-40B4-BE49-F238E27FC236}">
                <a16:creationId xmlns="" xmlns:a16="http://schemas.microsoft.com/office/drawing/2014/main" id="{02BDF7E5-083F-4481-A63B-B2E6287098B4}"/>
              </a:ext>
            </a:extLst>
          </p:cNvPr>
          <p:cNvSpPr/>
          <p:nvPr/>
        </p:nvSpPr>
        <p:spPr>
          <a:xfrm>
            <a:off x="1515618" y="1003431"/>
            <a:ext cx="3730752" cy="723602"/>
          </a:xfrm>
          <a:prstGeom prst="roundRect">
            <a:avLst/>
          </a:prstGeom>
          <a:noFill/>
          <a:ln w="571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309563" fontAlgn="auto">
              <a:lnSpc>
                <a:spcPct val="100000"/>
              </a:lnSpc>
              <a:spcBef>
                <a:spcPts val="0"/>
              </a:spcBef>
              <a:spcAft>
                <a:spcPts val="0"/>
              </a:spcAft>
            </a:pPr>
            <a:endParaRPr lang="zh-TW" altLang="en-US" sz="4000" dirty="0">
              <a:solidFill>
                <a:srgbClr val="FFFFFF"/>
              </a:solidFill>
              <a:latin typeface="DIN Alternate" panose="020B0500000000000000" pitchFamily="34" charset="0"/>
              <a:ea typeface="Helvetica Neue Medium"/>
              <a:cs typeface="Helvetica Neue Medium"/>
              <a:sym typeface="Helvetica Neue Medium"/>
            </a:endParaRPr>
          </a:p>
        </p:txBody>
      </p:sp>
      <p:sp>
        <p:nvSpPr>
          <p:cNvPr id="27" name="矩形 26">
            <a:extLst>
              <a:ext uri="{FF2B5EF4-FFF2-40B4-BE49-F238E27FC236}">
                <a16:creationId xmlns="" xmlns:a16="http://schemas.microsoft.com/office/drawing/2014/main" id="{9D7CB693-8E25-445C-8B64-22CD64A92722}"/>
              </a:ext>
            </a:extLst>
          </p:cNvPr>
          <p:cNvSpPr/>
          <p:nvPr/>
        </p:nvSpPr>
        <p:spPr>
          <a:xfrm>
            <a:off x="251520" y="188640"/>
            <a:ext cx="8370730" cy="646331"/>
          </a:xfrm>
          <a:prstGeom prst="rect">
            <a:avLst/>
          </a:prstGeom>
        </p:spPr>
        <p:txBody>
          <a:bodyPr wrap="square">
            <a:spAutoFit/>
          </a:bodyPr>
          <a:lstStyle/>
          <a:p>
            <a:pPr algn="ctr"/>
            <a:r>
              <a:rPr kumimoji="1" lang="zh-TW" altLang="en-US" sz="3600" b="1" dirty="0">
                <a:solidFill>
                  <a:srgbClr val="0000FF"/>
                </a:solidFill>
                <a:latin typeface="微軟正黑體" pitchFamily="34" charset="-120"/>
                <a:ea typeface="微軟正黑體" pitchFamily="34" charset="-120"/>
                <a:cs typeface="Helvetica Neue" panose="02000503000000020004" pitchFamily="2" charset="0"/>
                <a:sym typeface="+mn-ea"/>
              </a:rPr>
              <a:t>新一代綠色高級氧化</a:t>
            </a:r>
            <a:r>
              <a:rPr kumimoji="1" lang="en-US" altLang="zh-TW" sz="3600" b="1" dirty="0">
                <a:solidFill>
                  <a:srgbClr val="0000FF"/>
                </a:solidFill>
                <a:latin typeface="微軟正黑體" pitchFamily="34" charset="-120"/>
                <a:ea typeface="微軟正黑體" pitchFamily="34" charset="-120"/>
                <a:cs typeface="Times New Roman" panose="02020603050405020304" pitchFamily="18" charset="0"/>
                <a:sym typeface="+mn-ea"/>
              </a:rPr>
              <a:t> CWAO</a:t>
            </a:r>
            <a:endParaRPr lang="zh-TW" altLang="en-US" sz="3600" b="1" dirty="0">
              <a:solidFill>
                <a:srgbClr val="0000FF"/>
              </a:solidFill>
              <a:latin typeface="微軟正黑體" pitchFamily="34" charset="-120"/>
              <a:ea typeface="微軟正黑體" pitchFamily="34" charset="-120"/>
              <a:cs typeface="Times New Roman" panose="02020603050405020304" pitchFamily="18" charset="0"/>
            </a:endParaRPr>
          </a:p>
        </p:txBody>
      </p:sp>
      <p:sp>
        <p:nvSpPr>
          <p:cNvPr id="29" name="文字方塊 28">
            <a:extLst>
              <a:ext uri="{FF2B5EF4-FFF2-40B4-BE49-F238E27FC236}">
                <a16:creationId xmlns="" xmlns:a16="http://schemas.microsoft.com/office/drawing/2014/main" id="{6B8086BB-AA50-490F-80A5-94608DBD30BD}"/>
              </a:ext>
            </a:extLst>
          </p:cNvPr>
          <p:cNvSpPr txBox="1"/>
          <p:nvPr/>
        </p:nvSpPr>
        <p:spPr>
          <a:xfrm>
            <a:off x="2175501" y="1127588"/>
            <a:ext cx="3610989" cy="369332"/>
          </a:xfrm>
          <a:prstGeom prst="rect">
            <a:avLst/>
          </a:prstGeom>
          <a:noFill/>
        </p:spPr>
        <p:txBody>
          <a:bodyPr wrap="none" rtlCol="0">
            <a:spAutoFit/>
          </a:bodyPr>
          <a:lstStyle/>
          <a:p>
            <a:r>
              <a:rPr lang="en-US" altLang="zh-TW" b="1" dirty="0">
                <a:solidFill>
                  <a:srgbClr val="0000FF"/>
                </a:solidFill>
                <a:latin typeface="Times New Roman" panose="02020603050405020304" pitchFamily="18" charset="0"/>
                <a:cs typeface="Times New Roman" panose="02020603050405020304" pitchFamily="18" charset="0"/>
              </a:rPr>
              <a:t>CWAO: catalytic wet-air oxidation</a:t>
            </a:r>
            <a:endParaRPr lang="zh-TW" altLang="en-US"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27</a:t>
            </a:fld>
            <a:endParaRPr lang="zh-TW" altLang="en-US" dirty="0"/>
          </a:p>
        </p:txBody>
      </p:sp>
      <p:sp>
        <p:nvSpPr>
          <p:cNvPr id="5" name="內容版面配置區 2">
            <a:extLst>
              <a:ext uri="{FF2B5EF4-FFF2-40B4-BE49-F238E27FC236}">
                <a16:creationId xmlns="" xmlns:a16="http://schemas.microsoft.com/office/drawing/2014/main" id="{233552DC-9171-42EF-A936-87532530B0C8}"/>
              </a:ext>
            </a:extLst>
          </p:cNvPr>
          <p:cNvSpPr>
            <a:spLocks noGrp="1"/>
          </p:cNvSpPr>
          <p:nvPr>
            <p:ph idx="1"/>
          </p:nvPr>
        </p:nvSpPr>
        <p:spPr>
          <a:xfrm>
            <a:off x="1286586" y="1684347"/>
            <a:ext cx="3384068" cy="2100779"/>
          </a:xfrm>
        </p:spPr>
        <p:txBody>
          <a:bodyPr>
            <a:normAutofit/>
          </a:bodyPr>
          <a:lstStyle/>
          <a:p>
            <a:pPr marL="168474" indent="-168474">
              <a:lnSpc>
                <a:spcPct val="150000"/>
              </a:lnSpc>
              <a:spcBef>
                <a:spcPts val="0"/>
              </a:spcBef>
              <a:buSzPct val="75000"/>
              <a:buFont typeface="Wingdings" panose="05000000000000000000" pitchFamily="2" charset="2"/>
              <a:buChar char="l"/>
            </a:pPr>
            <a:r>
              <a:rPr lang="en-US" altLang="zh-TW" sz="1350"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rPr>
              <a:t>pH</a:t>
            </a:r>
            <a:r>
              <a:rPr lang="zh-TW" altLang="en-US" sz="1350"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rPr>
              <a:t> 操作範圍：</a:t>
            </a:r>
            <a:r>
              <a:rPr lang="en-US" altLang="zh-TW" sz="1350"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rPr>
              <a:t>4 ~12</a:t>
            </a:r>
          </a:p>
          <a:p>
            <a:pPr marL="168474" indent="-168474">
              <a:lnSpc>
                <a:spcPct val="150000"/>
              </a:lnSpc>
              <a:spcBef>
                <a:spcPts val="0"/>
              </a:spcBef>
              <a:buSzPct val="75000"/>
              <a:buFont typeface="Wingdings" panose="05000000000000000000" pitchFamily="2" charset="2"/>
              <a:buChar char="l"/>
            </a:pPr>
            <a:r>
              <a:rPr lang="zh-TW" altLang="en-US" sz="1350"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rPr>
              <a:t>釕金屬價態：</a:t>
            </a:r>
            <a:r>
              <a:rPr lang="en-US" altLang="zh-TW" sz="1350"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rPr>
              <a:t>+3 ~+8  </a:t>
            </a:r>
            <a:r>
              <a:rPr lang="nb-NO" altLang="zh-TW" sz="1200" kern="1200" baseline="30000"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rPr>
              <a:t>(Zhang </a:t>
            </a:r>
            <a:r>
              <a:rPr lang="nb-NO" altLang="zh-TW" sz="1200" i="1" kern="1200" baseline="30000"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rPr>
              <a:t>et al., </a:t>
            </a:r>
            <a:r>
              <a:rPr lang="nb-NO" altLang="zh-TW" sz="1200" kern="1200" baseline="30000"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rPr>
              <a:t>2020)</a:t>
            </a:r>
            <a:endParaRPr lang="en-US" altLang="zh-TW" sz="1200" kern="1200" baseline="30000"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endParaRPr>
          </a:p>
        </p:txBody>
      </p:sp>
      <p:sp>
        <p:nvSpPr>
          <p:cNvPr id="6" name="文字方塊 5">
            <a:extLst>
              <a:ext uri="{FF2B5EF4-FFF2-40B4-BE49-F238E27FC236}">
                <a16:creationId xmlns="" xmlns:a16="http://schemas.microsoft.com/office/drawing/2014/main" id="{C2B066B1-CF58-4BC4-9FED-54C012E34F75}"/>
              </a:ext>
            </a:extLst>
          </p:cNvPr>
          <p:cNvSpPr txBox="1"/>
          <p:nvPr/>
        </p:nvSpPr>
        <p:spPr>
          <a:xfrm>
            <a:off x="1026913" y="1268760"/>
            <a:ext cx="2996221" cy="504690"/>
          </a:xfrm>
          <a:prstGeom prst="rect">
            <a:avLst/>
          </a:prstGeom>
          <a:noFill/>
        </p:spPr>
        <p:txBody>
          <a:bodyPr wrap="square">
            <a:spAutoFit/>
          </a:bodyPr>
          <a:lstStyle/>
          <a:p>
            <a:pPr>
              <a:lnSpc>
                <a:spcPct val="170000"/>
              </a:lnSpc>
            </a:pPr>
            <a:r>
              <a:rPr lang="zh-TW" altLang="en-US" sz="1800" b="1"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rPr>
              <a:t>釕金屬特性</a:t>
            </a:r>
            <a:endParaRPr lang="en-US" altLang="zh-TW" sz="1800" b="1" dirty="0">
              <a:solidFill>
                <a:srgbClr val="C00000"/>
              </a:solidFill>
              <a:latin typeface="Goldman Sans" panose="020B0603020203020204" pitchFamily="34" charset="0"/>
              <a:ea typeface="微軟正黑體" panose="020B0604030504040204" pitchFamily="34" charset="-120"/>
              <a:cs typeface="Goldman Sans" panose="020B0603020203020204" pitchFamily="34" charset="0"/>
            </a:endParaRPr>
          </a:p>
        </p:txBody>
      </p:sp>
      <p:grpSp>
        <p:nvGrpSpPr>
          <p:cNvPr id="7" name="群組 6">
            <a:extLst>
              <a:ext uri="{FF2B5EF4-FFF2-40B4-BE49-F238E27FC236}">
                <a16:creationId xmlns="" xmlns:a16="http://schemas.microsoft.com/office/drawing/2014/main" id="{6EDE7ADA-5AA3-4751-BD12-7D3856E10F4C}"/>
              </a:ext>
            </a:extLst>
          </p:cNvPr>
          <p:cNvGrpSpPr/>
          <p:nvPr/>
        </p:nvGrpSpPr>
        <p:grpSpPr>
          <a:xfrm>
            <a:off x="1418860" y="1465427"/>
            <a:ext cx="6446849" cy="3511585"/>
            <a:chOff x="129637" y="1826520"/>
            <a:chExt cx="8595798" cy="4682113"/>
          </a:xfrm>
        </p:grpSpPr>
        <p:sp>
          <p:nvSpPr>
            <p:cNvPr id="8" name="文字方塊 7">
              <a:extLst>
                <a:ext uri="{FF2B5EF4-FFF2-40B4-BE49-F238E27FC236}">
                  <a16:creationId xmlns="" xmlns:a16="http://schemas.microsoft.com/office/drawing/2014/main" id="{4D077857-9BE6-4FF9-A80A-AFDC7D04D5FF}"/>
                </a:ext>
              </a:extLst>
            </p:cNvPr>
            <p:cNvSpPr txBox="1"/>
            <p:nvPr/>
          </p:nvSpPr>
          <p:spPr>
            <a:xfrm>
              <a:off x="4572001" y="5511266"/>
              <a:ext cx="4153434" cy="997367"/>
            </a:xfrm>
            <a:prstGeom prst="rect">
              <a:avLst/>
            </a:prstGeom>
            <a:noFill/>
          </p:spPr>
          <p:txBody>
            <a:bodyPr wrap="square">
              <a:spAutoFit/>
            </a:bodyPr>
            <a:lstStyle/>
            <a:p>
              <a:pPr>
                <a:lnSpc>
                  <a:spcPct val="150000"/>
                </a:lnSpc>
              </a:pPr>
              <a:r>
                <a:rPr lang="zh-TW" altLang="en-US" sz="1050" b="1" dirty="0">
                  <a:latin typeface="Goldman Sans" panose="020B0603020203020204" pitchFamily="34" charset="0"/>
                  <a:ea typeface="微軟正黑體" panose="020B0604030504040204" pitchFamily="34" charset="-120"/>
                  <a:cs typeface="Goldman Sans" panose="020B0603020203020204" pitchFamily="34" charset="0"/>
                </a:rPr>
                <a:t>圖  釕水合物於系統中在不同電位和 </a:t>
              </a:r>
              <a:r>
                <a:rPr lang="en-US" altLang="zh-TW" sz="1050" b="1" dirty="0">
                  <a:latin typeface="Goldman Sans" panose="020B0603020203020204" pitchFamily="34" charset="0"/>
                  <a:ea typeface="微軟正黑體" panose="020B0604030504040204" pitchFamily="34" charset="-120"/>
                  <a:cs typeface="Goldman Sans" panose="020B0603020203020204" pitchFamily="34" charset="0"/>
                </a:rPr>
                <a:t>pH</a:t>
              </a:r>
              <a:r>
                <a:rPr lang="zh-TW" altLang="en-US" sz="1050" b="1" dirty="0">
                  <a:latin typeface="Goldman Sans" panose="020B0603020203020204" pitchFamily="34" charset="0"/>
                  <a:ea typeface="微軟正黑體" panose="020B0604030504040204" pitchFamily="34" charset="-120"/>
                  <a:cs typeface="Goldman Sans" panose="020B0603020203020204" pitchFamily="34" charset="0"/>
                </a:rPr>
                <a:t>下物種的變化， 釕初始濃度 = 10</a:t>
              </a:r>
              <a:r>
                <a:rPr lang="zh-TW" altLang="en-US" sz="1050" b="1" baseline="30000" dirty="0">
                  <a:latin typeface="Goldman Sans" panose="020B0603020203020204" pitchFamily="34" charset="0"/>
                  <a:ea typeface="微軟正黑體" panose="020B0604030504040204" pitchFamily="34" charset="-120"/>
                  <a:cs typeface="Goldman Sans" panose="020B0603020203020204" pitchFamily="34" charset="0"/>
                </a:rPr>
                <a:t>-4  </a:t>
              </a:r>
              <a:r>
                <a:rPr lang="zh-TW" altLang="en-US" sz="1050" b="1" dirty="0">
                  <a:latin typeface="Goldman Sans" panose="020B0603020203020204" pitchFamily="34" charset="0"/>
                  <a:ea typeface="微軟正黑體" panose="020B0604030504040204" pitchFamily="34" charset="-120"/>
                  <a:cs typeface="Goldman Sans" panose="020B0603020203020204" pitchFamily="34" charset="0"/>
                </a:rPr>
                <a:t>mol/L .</a:t>
              </a:r>
              <a:r>
                <a:rPr lang="nb-NO" altLang="zh-TW" sz="1050" dirty="0">
                  <a:solidFill>
                    <a:prstClr val="black"/>
                  </a:solidFill>
                  <a:latin typeface="Goldman Sans" panose="020B0603020203020204" pitchFamily="34" charset="0"/>
                  <a:ea typeface="微軟正黑體" panose="020B0604030504040204" pitchFamily="34" charset="-120"/>
                  <a:cs typeface="Goldman Sans" panose="020B0603020203020204" pitchFamily="34" charset="0"/>
                </a:rPr>
                <a:t> </a:t>
              </a:r>
            </a:p>
            <a:p>
              <a:pPr algn="r">
                <a:lnSpc>
                  <a:spcPct val="150000"/>
                </a:lnSpc>
              </a:pPr>
              <a:r>
                <a:rPr lang="nb-NO" altLang="zh-TW" sz="675" dirty="0">
                  <a:solidFill>
                    <a:prstClr val="black"/>
                  </a:solidFill>
                  <a:latin typeface="Goldman Sans" panose="020B0603020203020204" pitchFamily="34" charset="0"/>
                  <a:ea typeface="微軟正黑體" panose="020B0604030504040204" pitchFamily="34" charset="-120"/>
                  <a:cs typeface="Goldman Sans" panose="020B0603020203020204" pitchFamily="34" charset="0"/>
                </a:rPr>
                <a:t>(Povar and Spinu, 2016) </a:t>
              </a:r>
              <a:endParaRPr lang="zh-TW" altLang="en-US" sz="1050" b="1" dirty="0">
                <a:latin typeface="Goldman Sans" panose="020B0603020203020204" pitchFamily="34" charset="0"/>
                <a:ea typeface="微軟正黑體" panose="020B0604030504040204" pitchFamily="34" charset="-120"/>
                <a:cs typeface="Goldman Sans" panose="020B0603020203020204" pitchFamily="34" charset="0"/>
              </a:endParaRPr>
            </a:p>
          </p:txBody>
        </p:sp>
        <p:pic>
          <p:nvPicPr>
            <p:cNvPr id="9" name="圖片 8">
              <a:extLst>
                <a:ext uri="{FF2B5EF4-FFF2-40B4-BE49-F238E27FC236}">
                  <a16:creationId xmlns="" xmlns:a16="http://schemas.microsoft.com/office/drawing/2014/main" id="{07301013-F7D5-4EDF-B6A6-AE4126A42D8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744"/>
            <a:stretch/>
          </p:blipFill>
          <p:spPr>
            <a:xfrm>
              <a:off x="4213344" y="2072135"/>
              <a:ext cx="4512091" cy="3390980"/>
            </a:xfrm>
            <a:prstGeom prst="rect">
              <a:avLst/>
            </a:prstGeom>
          </p:spPr>
        </p:pic>
        <p:sp>
          <p:nvSpPr>
            <p:cNvPr id="10" name="矩形: 圓角 3071">
              <a:extLst>
                <a:ext uri="{FF2B5EF4-FFF2-40B4-BE49-F238E27FC236}">
                  <a16:creationId xmlns="" xmlns:a16="http://schemas.microsoft.com/office/drawing/2014/main" id="{19AC8A7D-14D9-4499-A15D-3108028C2F04}"/>
                </a:ext>
              </a:extLst>
            </p:cNvPr>
            <p:cNvSpPr/>
            <p:nvPr/>
          </p:nvSpPr>
          <p:spPr>
            <a:xfrm>
              <a:off x="4890770" y="1826520"/>
              <a:ext cx="1021052" cy="406400"/>
            </a:xfrm>
            <a:prstGeom prst="roundRect">
              <a:avLst/>
            </a:prstGeom>
            <a:gradFill>
              <a:gsLst>
                <a:gs pos="100000">
                  <a:schemeClr val="accent4">
                    <a:lumMod val="60000"/>
                    <a:lumOff val="40000"/>
                  </a:schemeClr>
                </a:gs>
                <a:gs pos="0">
                  <a:schemeClr val="accent4">
                    <a:lumMod val="40000"/>
                    <a:lumOff val="6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latin typeface="Goldman Sans" panose="020B0603020203020204" pitchFamily="34" charset="0"/>
                <a:cs typeface="Goldman Sans" panose="020B0603020203020204" pitchFamily="34" charset="0"/>
              </a:endParaRPr>
            </a:p>
          </p:txBody>
        </p:sp>
        <p:sp>
          <p:nvSpPr>
            <p:cNvPr id="11" name="矩形: 圓角 34">
              <a:extLst>
                <a:ext uri="{FF2B5EF4-FFF2-40B4-BE49-F238E27FC236}">
                  <a16:creationId xmlns="" xmlns:a16="http://schemas.microsoft.com/office/drawing/2014/main" id="{85E5E906-7C52-4596-B93C-6FB5F76F78CF}"/>
                </a:ext>
              </a:extLst>
            </p:cNvPr>
            <p:cNvSpPr/>
            <p:nvPr/>
          </p:nvSpPr>
          <p:spPr>
            <a:xfrm>
              <a:off x="5911822" y="1826520"/>
              <a:ext cx="1898678" cy="406400"/>
            </a:xfrm>
            <a:prstGeom prst="roundRect">
              <a:avLst/>
            </a:prstGeom>
            <a:gradFill>
              <a:gsLst>
                <a:gs pos="100000">
                  <a:srgbClr val="358600"/>
                </a:gs>
                <a:gs pos="0">
                  <a:srgbClr val="63C13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latin typeface="Goldman Sans" panose="020B0603020203020204" pitchFamily="34" charset="0"/>
                <a:cs typeface="Goldman Sans" panose="020B0603020203020204" pitchFamily="34" charset="0"/>
              </a:endParaRPr>
            </a:p>
          </p:txBody>
        </p:sp>
        <p:sp>
          <p:nvSpPr>
            <p:cNvPr id="12" name="矩形: 圓角 35">
              <a:extLst>
                <a:ext uri="{FF2B5EF4-FFF2-40B4-BE49-F238E27FC236}">
                  <a16:creationId xmlns="" xmlns:a16="http://schemas.microsoft.com/office/drawing/2014/main" id="{5E4CE023-82A4-4F70-A98A-FBF032EA3EDD}"/>
                </a:ext>
              </a:extLst>
            </p:cNvPr>
            <p:cNvSpPr/>
            <p:nvPr/>
          </p:nvSpPr>
          <p:spPr>
            <a:xfrm>
              <a:off x="7810500" y="1826520"/>
              <a:ext cx="717550" cy="406400"/>
            </a:xfrm>
            <a:prstGeom prst="roundRect">
              <a:avLst/>
            </a:prstGeom>
            <a:gradFill>
              <a:gsLst>
                <a:gs pos="100000">
                  <a:srgbClr val="AAEFDF"/>
                </a:gs>
                <a:gs pos="0">
                  <a:srgbClr val="CFFCFF"/>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latin typeface="Goldman Sans" panose="020B0603020203020204" pitchFamily="34" charset="0"/>
                <a:cs typeface="Goldman Sans" panose="020B0603020203020204" pitchFamily="34" charset="0"/>
              </a:endParaRPr>
            </a:p>
          </p:txBody>
        </p:sp>
        <p:sp>
          <p:nvSpPr>
            <p:cNvPr id="13" name="文字方塊 12">
              <a:extLst>
                <a:ext uri="{FF2B5EF4-FFF2-40B4-BE49-F238E27FC236}">
                  <a16:creationId xmlns="" xmlns:a16="http://schemas.microsoft.com/office/drawing/2014/main" id="{D4F4EAF5-638F-4F20-9F9F-C8C01D2A7A88}"/>
                </a:ext>
              </a:extLst>
            </p:cNvPr>
            <p:cNvSpPr txBox="1"/>
            <p:nvPr/>
          </p:nvSpPr>
          <p:spPr>
            <a:xfrm>
              <a:off x="6109207" y="1890029"/>
              <a:ext cx="1503908" cy="289309"/>
            </a:xfrm>
            <a:prstGeom prst="rect">
              <a:avLst/>
            </a:prstGeom>
            <a:noFill/>
          </p:spPr>
          <p:txBody>
            <a:bodyPr wrap="square" rtlCol="0">
              <a:spAutoFit/>
            </a:bodyPr>
            <a:lstStyle/>
            <a:p>
              <a:r>
                <a:rPr lang="en-US" altLang="zh-TW" sz="900" dirty="0">
                  <a:latin typeface="Goldman Sans" panose="020B0603020203020204" pitchFamily="34" charset="0"/>
                  <a:cs typeface="Goldman Sans" panose="020B0603020203020204" pitchFamily="34" charset="0"/>
                </a:rPr>
                <a:t>Crystallin structure</a:t>
              </a:r>
              <a:endParaRPr lang="zh-TW" altLang="en-US" sz="900" dirty="0">
                <a:latin typeface="Goldman Sans" panose="020B0603020203020204" pitchFamily="34" charset="0"/>
                <a:cs typeface="Goldman Sans" panose="020B0603020203020204" pitchFamily="34" charset="0"/>
              </a:endParaRPr>
            </a:p>
          </p:txBody>
        </p:sp>
        <p:sp>
          <p:nvSpPr>
            <p:cNvPr id="14" name="文字方塊 13">
              <a:extLst>
                <a:ext uri="{FF2B5EF4-FFF2-40B4-BE49-F238E27FC236}">
                  <a16:creationId xmlns="" xmlns:a16="http://schemas.microsoft.com/office/drawing/2014/main" id="{FA73A453-6656-4BA9-B2B0-EF12E5C0B40D}"/>
                </a:ext>
              </a:extLst>
            </p:cNvPr>
            <p:cNvSpPr txBox="1"/>
            <p:nvPr/>
          </p:nvSpPr>
          <p:spPr>
            <a:xfrm>
              <a:off x="4825095" y="1900575"/>
              <a:ext cx="1112520" cy="289309"/>
            </a:xfrm>
            <a:prstGeom prst="rect">
              <a:avLst/>
            </a:prstGeom>
            <a:noFill/>
          </p:spPr>
          <p:txBody>
            <a:bodyPr wrap="square" rtlCol="0">
              <a:spAutoFit/>
            </a:bodyPr>
            <a:lstStyle/>
            <a:p>
              <a:pPr algn="ctr"/>
              <a:r>
                <a:rPr lang="en-US" altLang="zh-TW" sz="900" dirty="0">
                  <a:latin typeface="Goldman Sans" panose="020B0603020203020204" pitchFamily="34" charset="0"/>
                  <a:cs typeface="Goldman Sans" panose="020B0603020203020204" pitchFamily="34" charset="0"/>
                </a:rPr>
                <a:t>Cation ion</a:t>
              </a:r>
              <a:endParaRPr lang="zh-TW" altLang="en-US" sz="900" dirty="0">
                <a:latin typeface="Goldman Sans" panose="020B0603020203020204" pitchFamily="34" charset="0"/>
                <a:cs typeface="Goldman Sans" panose="020B0603020203020204" pitchFamily="34" charset="0"/>
              </a:endParaRPr>
            </a:p>
          </p:txBody>
        </p:sp>
        <p:sp>
          <p:nvSpPr>
            <p:cNvPr id="15" name="文字方塊 14">
              <a:extLst>
                <a:ext uri="{FF2B5EF4-FFF2-40B4-BE49-F238E27FC236}">
                  <a16:creationId xmlns="" xmlns:a16="http://schemas.microsoft.com/office/drawing/2014/main" id="{553BA12B-E991-408D-BED9-46B5151E6511}"/>
                </a:ext>
              </a:extLst>
            </p:cNvPr>
            <p:cNvSpPr txBox="1"/>
            <p:nvPr/>
          </p:nvSpPr>
          <p:spPr>
            <a:xfrm>
              <a:off x="7733176" y="1905583"/>
              <a:ext cx="864605" cy="289309"/>
            </a:xfrm>
            <a:prstGeom prst="rect">
              <a:avLst/>
            </a:prstGeom>
            <a:noFill/>
          </p:spPr>
          <p:txBody>
            <a:bodyPr wrap="square" rtlCol="0">
              <a:spAutoFit/>
            </a:bodyPr>
            <a:lstStyle/>
            <a:p>
              <a:pPr algn="ctr"/>
              <a:r>
                <a:rPr lang="en-US" altLang="zh-TW" sz="900" dirty="0">
                  <a:latin typeface="Goldman Sans" panose="020B0603020203020204" pitchFamily="34" charset="0"/>
                  <a:cs typeface="Goldman Sans" panose="020B0603020203020204" pitchFamily="34" charset="0"/>
                </a:rPr>
                <a:t>Anion ion</a:t>
              </a:r>
              <a:endParaRPr lang="zh-TW" altLang="en-US" sz="900" dirty="0">
                <a:latin typeface="Goldman Sans" panose="020B0603020203020204" pitchFamily="34" charset="0"/>
                <a:cs typeface="Goldman Sans" panose="020B0603020203020204" pitchFamily="34" charset="0"/>
              </a:endParaRPr>
            </a:p>
          </p:txBody>
        </p:sp>
        <p:sp>
          <p:nvSpPr>
            <p:cNvPr id="16" name="文字方塊 15">
              <a:extLst>
                <a:ext uri="{FF2B5EF4-FFF2-40B4-BE49-F238E27FC236}">
                  <a16:creationId xmlns="" xmlns:a16="http://schemas.microsoft.com/office/drawing/2014/main" id="{2E1A5CD0-355D-4F21-A3D6-E4B5AD440A15}"/>
                </a:ext>
              </a:extLst>
            </p:cNvPr>
            <p:cNvSpPr txBox="1"/>
            <p:nvPr/>
          </p:nvSpPr>
          <p:spPr>
            <a:xfrm>
              <a:off x="129637" y="3410476"/>
              <a:ext cx="3772138" cy="452773"/>
            </a:xfrm>
            <a:prstGeom prst="rect">
              <a:avLst/>
            </a:prstGeom>
            <a:noFill/>
          </p:spPr>
          <p:txBody>
            <a:bodyPr wrap="square">
              <a:spAutoFit/>
            </a:bodyPr>
            <a:lstStyle/>
            <a:p>
              <a:pPr>
                <a:lnSpc>
                  <a:spcPct val="150000"/>
                </a:lnSpc>
              </a:pPr>
              <a:r>
                <a:rPr lang="zh-TW" altLang="en-US" sz="1200" b="1" dirty="0">
                  <a:latin typeface="Goldman Sans" panose="020B0603020203020204" pitchFamily="34" charset="0"/>
                  <a:ea typeface="微軟正黑體" panose="020B0604030504040204" pitchFamily="34" charset="-120"/>
                  <a:cs typeface="Goldman Sans" panose="020B0603020203020204" pitchFamily="34" charset="0"/>
                </a:rPr>
                <a:t>不同氧化劑之氧化電位</a:t>
              </a:r>
            </a:p>
          </p:txBody>
        </p:sp>
      </p:grpSp>
      <p:graphicFrame>
        <p:nvGraphicFramePr>
          <p:cNvPr id="17" name="表格 71">
            <a:extLst>
              <a:ext uri="{FF2B5EF4-FFF2-40B4-BE49-F238E27FC236}">
                <a16:creationId xmlns="" xmlns:a16="http://schemas.microsoft.com/office/drawing/2014/main" id="{BF12D715-113F-4F8F-8195-E9B4B111314E}"/>
              </a:ext>
            </a:extLst>
          </p:cNvPr>
          <p:cNvGraphicFramePr>
            <a:graphicFrameLocks noGrp="1"/>
          </p:cNvGraphicFramePr>
          <p:nvPr>
            <p:extLst>
              <p:ext uri="{D42A27DB-BD31-4B8C-83A1-F6EECF244321}">
                <p14:modId xmlns="" xmlns:p14="http://schemas.microsoft.com/office/powerpoint/2010/main" val="1534646177"/>
              </p:ext>
            </p:extLst>
          </p:nvPr>
        </p:nvGraphicFramePr>
        <p:xfrm>
          <a:off x="1645781" y="2968293"/>
          <a:ext cx="2201536" cy="1863203"/>
        </p:xfrm>
        <a:graphic>
          <a:graphicData uri="http://schemas.openxmlformats.org/drawingml/2006/table">
            <a:tbl>
              <a:tblPr firstRow="1" bandRow="1">
                <a:tableStyleId>{68D230F3-CF80-4859-8CE7-A43EE81993B5}</a:tableStyleId>
              </a:tblPr>
              <a:tblGrid>
                <a:gridCol w="880110">
                  <a:extLst>
                    <a:ext uri="{9D8B030D-6E8A-4147-A177-3AD203B41FA5}">
                      <a16:colId xmlns="" xmlns:a16="http://schemas.microsoft.com/office/drawing/2014/main" val="2711911214"/>
                    </a:ext>
                  </a:extLst>
                </a:gridCol>
                <a:gridCol w="1321426">
                  <a:extLst>
                    <a:ext uri="{9D8B030D-6E8A-4147-A177-3AD203B41FA5}">
                      <a16:colId xmlns="" xmlns:a16="http://schemas.microsoft.com/office/drawing/2014/main" val="2860110834"/>
                    </a:ext>
                  </a:extLst>
                </a:gridCol>
              </a:tblGrid>
              <a:tr h="383354">
                <a:tc>
                  <a:txBody>
                    <a:bodyPr/>
                    <a:lstStyle/>
                    <a:p>
                      <a:pPr algn="ctr"/>
                      <a:r>
                        <a:rPr lang="zh-TW" altLang="en-US" sz="1400" b="1" dirty="0">
                          <a:latin typeface="Goldman Sans" panose="020B0603020203020204" pitchFamily="34" charset="0"/>
                          <a:ea typeface="微軟正黑體" panose="020B0604030504040204" pitchFamily="34" charset="-120"/>
                          <a:cs typeface="Goldman Sans" panose="020B0603020203020204" pitchFamily="34" charset="0"/>
                        </a:rPr>
                        <a:t>氧化劑</a:t>
                      </a:r>
                    </a:p>
                  </a:txBody>
                  <a:tcPr marL="68580" marR="68580" marT="34290" marB="34290" anchor="ctr">
                    <a:lnL w="12700" cap="flat" cmpd="sng" algn="ctr">
                      <a:noFill/>
                      <a:prstDash val="solid"/>
                      <a:round/>
                      <a:headEnd type="none" w="med" len="med"/>
                      <a:tailEnd type="none" w="med" len="med"/>
                    </a:lnL>
                    <a:lnR w="12700" cap="flat" cmpd="sng" algn="ctr">
                      <a:solidFill>
                        <a:srgbClr val="3586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58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400" dirty="0">
                          <a:latin typeface="Goldman Sans" panose="020B0603020203020204" pitchFamily="34" charset="0"/>
                          <a:ea typeface="微軟正黑體" panose="020B0604030504040204" pitchFamily="34" charset="-120"/>
                          <a:cs typeface="Goldman Sans" panose="020B0603020203020204" pitchFamily="34" charset="0"/>
                        </a:rPr>
                        <a:t>氧化電位 </a:t>
                      </a:r>
                      <a:r>
                        <a:rPr lang="en-US" altLang="zh-TW" sz="1400" dirty="0">
                          <a:latin typeface="Goldman Sans" panose="020B0603020203020204" pitchFamily="34" charset="0"/>
                          <a:ea typeface="微軟正黑體" panose="020B0604030504040204" pitchFamily="34" charset="-120"/>
                          <a:cs typeface="Goldman Sans" panose="020B0603020203020204" pitchFamily="34" charset="0"/>
                        </a:rPr>
                        <a:t>(eV)</a:t>
                      </a:r>
                      <a:endParaRPr lang="zh-TW" altLang="en-US" sz="1400" dirty="0">
                        <a:latin typeface="Goldman Sans" panose="020B0603020203020204" pitchFamily="34" charset="0"/>
                        <a:ea typeface="微軟正黑體" panose="020B0604030504040204" pitchFamily="34" charset="-120"/>
                        <a:cs typeface="Goldman Sans" panose="020B0603020203020204" pitchFamily="34" charset="0"/>
                      </a:endParaRPr>
                    </a:p>
                  </a:txBody>
                  <a:tcPr marL="68580" marR="68580" marT="34290" marB="34290" anchor="ctr">
                    <a:lnL w="12700" cap="flat" cmpd="sng" algn="ctr">
                      <a:solidFill>
                        <a:srgbClr val="3586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58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5545047"/>
                  </a:ext>
                </a:extLst>
              </a:tr>
              <a:tr h="348503">
                <a:tc>
                  <a:txBody>
                    <a:bodyPr/>
                    <a:lstStyle/>
                    <a:p>
                      <a:pPr algn="ctr"/>
                      <a:r>
                        <a:rPr lang="en-US" altLang="zh-TW" sz="1200" b="1" dirty="0">
                          <a:solidFill>
                            <a:srgbClr val="FF0000"/>
                          </a:solidFill>
                          <a:latin typeface="Goldman Sans" panose="020B0603020203020204" pitchFamily="34" charset="0"/>
                          <a:ea typeface="微軟正黑體" panose="020B0604030504040204" pitchFamily="34" charset="-120"/>
                          <a:cs typeface="Goldman Sans" panose="020B0603020203020204" pitchFamily="34" charset="0"/>
                        </a:rPr>
                        <a:t>Ru</a:t>
                      </a:r>
                      <a:r>
                        <a:rPr lang="en-US" altLang="zh-TW" sz="1200" b="1" baseline="30000" dirty="0">
                          <a:solidFill>
                            <a:srgbClr val="FF0000"/>
                          </a:solidFill>
                          <a:latin typeface="Goldman Sans" panose="020B0603020203020204" pitchFamily="34" charset="0"/>
                          <a:ea typeface="微軟正黑體" panose="020B0604030504040204" pitchFamily="34" charset="-120"/>
                          <a:cs typeface="Goldman Sans" panose="020B0603020203020204" pitchFamily="34" charset="0"/>
                        </a:rPr>
                        <a:t>+7 </a:t>
                      </a:r>
                      <a:r>
                        <a:rPr lang="en-US" altLang="zh-TW" sz="1200" b="1" baseline="0" dirty="0">
                          <a:solidFill>
                            <a:srgbClr val="FF0000"/>
                          </a:solidFill>
                          <a:latin typeface="Goldman Sans" panose="020B0603020203020204" pitchFamily="34" charset="0"/>
                          <a:ea typeface="微軟正黑體" panose="020B0604030504040204" pitchFamily="34" charset="-120"/>
                          <a:cs typeface="Goldman Sans" panose="020B0603020203020204" pitchFamily="34" charset="0"/>
                          <a:sym typeface="Wingdings 3" panose="05040102010807070707" pitchFamily="18" charset="2"/>
                        </a:rPr>
                        <a:t></a:t>
                      </a:r>
                      <a:r>
                        <a:rPr lang="en-US" altLang="zh-TW" sz="1200" b="1" baseline="-25000" dirty="0">
                          <a:solidFill>
                            <a:srgbClr val="FF0000"/>
                          </a:solidFill>
                          <a:latin typeface="Goldman Sans" panose="020B0603020203020204" pitchFamily="34" charset="0"/>
                          <a:ea typeface="微軟正黑體" panose="020B0604030504040204" pitchFamily="34" charset="-120"/>
                          <a:cs typeface="Goldman Sans" panose="020B0603020203020204" pitchFamily="34" charset="0"/>
                          <a:sym typeface="Wingdings 3" panose="05040102010807070707" pitchFamily="18" charset="2"/>
                        </a:rPr>
                        <a:t> </a:t>
                      </a:r>
                      <a:r>
                        <a:rPr lang="en-US" altLang="zh-TW" sz="1200" b="1" dirty="0">
                          <a:solidFill>
                            <a:srgbClr val="FF0000"/>
                          </a:solidFill>
                          <a:latin typeface="Goldman Sans" panose="020B0603020203020204" pitchFamily="34" charset="0"/>
                          <a:ea typeface="微軟正黑體" panose="020B0604030504040204" pitchFamily="34" charset="-120"/>
                          <a:cs typeface="Goldman Sans" panose="020B0603020203020204" pitchFamily="34" charset="0"/>
                        </a:rPr>
                        <a:t>Ru</a:t>
                      </a:r>
                      <a:r>
                        <a:rPr lang="en-US" altLang="zh-TW" sz="1200" b="1" baseline="30000" dirty="0">
                          <a:solidFill>
                            <a:srgbClr val="FF0000"/>
                          </a:solidFill>
                          <a:latin typeface="Goldman Sans" panose="020B0603020203020204" pitchFamily="34" charset="0"/>
                          <a:ea typeface="微軟正黑體" panose="020B0604030504040204" pitchFamily="34" charset="-120"/>
                          <a:cs typeface="Goldman Sans" panose="020B0603020203020204" pitchFamily="34" charset="0"/>
                        </a:rPr>
                        <a:t>+3</a:t>
                      </a:r>
                      <a:endParaRPr lang="zh-TW" altLang="en-US" sz="1200" b="1" baseline="30000" dirty="0">
                        <a:solidFill>
                          <a:srgbClr val="FF0000"/>
                        </a:solidFill>
                        <a:latin typeface="Goldman Sans" panose="020B0603020203020204" pitchFamily="34" charset="0"/>
                        <a:ea typeface="微軟正黑體" panose="020B0604030504040204" pitchFamily="34" charset="-120"/>
                        <a:cs typeface="Goldman Sans" panose="020B0603020203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358600"/>
                      </a:solidFill>
                      <a:prstDash val="solid"/>
                      <a:round/>
                      <a:headEnd type="none" w="med" len="med"/>
                      <a:tailEnd type="none" w="med" len="med"/>
                    </a:lnR>
                    <a:lnT w="12700" cap="flat" cmpd="sng" algn="ctr">
                      <a:solidFill>
                        <a:srgbClr val="358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E8C6"/>
                    </a:solidFill>
                  </a:tcPr>
                </a:tc>
                <a:tc>
                  <a:txBody>
                    <a:bodyPr/>
                    <a:lstStyle/>
                    <a:p>
                      <a:pPr algn="ctr"/>
                      <a:r>
                        <a:rPr lang="en-US" altLang="zh-TW" sz="1200" b="1" dirty="0">
                          <a:solidFill>
                            <a:srgbClr val="FF0000"/>
                          </a:solidFill>
                          <a:latin typeface="Goldman Sans" panose="020B0603020203020204" pitchFamily="34" charset="0"/>
                          <a:ea typeface="微軟正黑體" panose="020B0604030504040204" pitchFamily="34" charset="-120"/>
                          <a:cs typeface="Goldman Sans" panose="020B0603020203020204" pitchFamily="34" charset="0"/>
                        </a:rPr>
                        <a:t>3.35</a:t>
                      </a:r>
                    </a:p>
                  </a:txBody>
                  <a:tcPr marL="68580" marR="68580" marT="34290" marB="34290" anchor="ctr">
                    <a:lnL w="12700" cap="flat" cmpd="sng" algn="ctr">
                      <a:solidFill>
                        <a:srgbClr val="3586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58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E8C6"/>
                    </a:solidFill>
                  </a:tcPr>
                </a:tc>
                <a:extLst>
                  <a:ext uri="{0D108BD9-81ED-4DB2-BD59-A6C34878D82A}">
                    <a16:rowId xmlns="" xmlns:a16="http://schemas.microsoft.com/office/drawing/2014/main" val="3567661722"/>
                  </a:ext>
                </a:extLst>
              </a:tr>
              <a:tr h="348503">
                <a:tc>
                  <a:txBody>
                    <a:bodyPr/>
                    <a:lstStyle/>
                    <a:p>
                      <a:pPr algn="ctr"/>
                      <a:r>
                        <a:rPr lang="en-US" altLang="zh-TW" sz="500" baseline="30000" dirty="0">
                          <a:latin typeface="Goldman Sans" panose="020B0603020203020204" pitchFamily="34" charset="0"/>
                          <a:ea typeface="微軟正黑體" panose="020B0604030504040204" pitchFamily="34" charset="-120"/>
                          <a:cs typeface="Goldman Sans" panose="020B0603020203020204" pitchFamily="34" charset="0"/>
                        </a:rPr>
                        <a:t>● </a:t>
                      </a:r>
                      <a:r>
                        <a:rPr lang="en-US" altLang="zh-TW" sz="1200" dirty="0">
                          <a:latin typeface="Goldman Sans" panose="020B0603020203020204" pitchFamily="34" charset="0"/>
                          <a:ea typeface="微軟正黑體" panose="020B0604030504040204" pitchFamily="34" charset="-120"/>
                          <a:cs typeface="Goldman Sans" panose="020B0603020203020204" pitchFamily="34" charset="0"/>
                        </a:rPr>
                        <a:t>OH</a:t>
                      </a:r>
                      <a:endParaRPr lang="zh-TW" altLang="en-US" sz="1200" dirty="0">
                        <a:latin typeface="Goldman Sans" panose="020B0603020203020204" pitchFamily="34" charset="0"/>
                        <a:ea typeface="微軟正黑體" panose="020B0604030504040204" pitchFamily="34" charset="-120"/>
                        <a:cs typeface="Goldman Sans" panose="020B0603020203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37890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200" dirty="0">
                          <a:latin typeface="Goldman Sans" panose="020B0603020203020204" pitchFamily="34" charset="0"/>
                          <a:ea typeface="微軟正黑體" panose="020B0604030504040204" pitchFamily="34" charset="-120"/>
                          <a:cs typeface="Goldman Sans" panose="020B0603020203020204" pitchFamily="34" charset="0"/>
                        </a:rPr>
                        <a:t>2.8</a:t>
                      </a:r>
                      <a:endParaRPr lang="zh-TW" altLang="en-US" sz="1200" dirty="0">
                        <a:latin typeface="Goldman Sans" panose="020B0603020203020204" pitchFamily="34" charset="0"/>
                        <a:ea typeface="微軟正黑體" panose="020B0604030504040204" pitchFamily="34" charset="-120"/>
                        <a:cs typeface="Goldman Sans" panose="020B0603020203020204" pitchFamily="34" charset="0"/>
                      </a:endParaRPr>
                    </a:p>
                  </a:txBody>
                  <a:tcPr marL="68580" marR="68580" marT="34290" marB="34290" anchor="ctr">
                    <a:lnL w="12700" cap="flat" cmpd="sng" algn="ctr">
                      <a:solidFill>
                        <a:srgbClr val="37890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74845693"/>
                  </a:ext>
                </a:extLst>
              </a:tr>
              <a:tr h="348503">
                <a:tc>
                  <a:txBody>
                    <a:bodyPr/>
                    <a:lstStyle/>
                    <a:p>
                      <a:pPr algn="ctr"/>
                      <a:r>
                        <a:rPr lang="en-US" altLang="zh-TW" sz="1200" dirty="0">
                          <a:latin typeface="Goldman Sans" panose="020B0603020203020204" pitchFamily="34" charset="0"/>
                          <a:ea typeface="微軟正黑體" panose="020B0604030504040204" pitchFamily="34" charset="-120"/>
                          <a:cs typeface="Goldman Sans" panose="020B0603020203020204" pitchFamily="34" charset="0"/>
                        </a:rPr>
                        <a:t>O</a:t>
                      </a:r>
                      <a:r>
                        <a:rPr lang="en-US" altLang="zh-TW" sz="1200" baseline="-25000" dirty="0">
                          <a:latin typeface="Goldman Sans" panose="020B0603020203020204" pitchFamily="34" charset="0"/>
                          <a:ea typeface="微軟正黑體" panose="020B0604030504040204" pitchFamily="34" charset="-120"/>
                          <a:cs typeface="Goldman Sans" panose="020B0603020203020204" pitchFamily="34" charset="0"/>
                        </a:rPr>
                        <a:t>3</a:t>
                      </a:r>
                      <a:endParaRPr lang="zh-TW" altLang="en-US" sz="1200" baseline="-25000" dirty="0">
                        <a:latin typeface="Goldman Sans" panose="020B0603020203020204" pitchFamily="34" charset="0"/>
                        <a:ea typeface="微軟正黑體" panose="020B0604030504040204" pitchFamily="34" charset="-120"/>
                        <a:cs typeface="Goldman Sans" panose="020B0603020203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37890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E8C6"/>
                    </a:solidFill>
                  </a:tcPr>
                </a:tc>
                <a:tc>
                  <a:txBody>
                    <a:bodyPr/>
                    <a:lstStyle/>
                    <a:p>
                      <a:pPr algn="ctr"/>
                      <a:r>
                        <a:rPr lang="en-US" altLang="zh-TW" sz="1200" dirty="0">
                          <a:latin typeface="Goldman Sans" panose="020B0603020203020204" pitchFamily="34" charset="0"/>
                          <a:ea typeface="微軟正黑體" panose="020B0604030504040204" pitchFamily="34" charset="-120"/>
                          <a:cs typeface="Goldman Sans" panose="020B0603020203020204" pitchFamily="34" charset="0"/>
                        </a:rPr>
                        <a:t>2.07</a:t>
                      </a:r>
                      <a:endParaRPr lang="zh-TW" altLang="en-US" sz="1200" dirty="0">
                        <a:latin typeface="Goldman Sans" panose="020B0603020203020204" pitchFamily="34" charset="0"/>
                        <a:ea typeface="微軟正黑體" panose="020B0604030504040204" pitchFamily="34" charset="-120"/>
                        <a:cs typeface="Goldman Sans" panose="020B0603020203020204" pitchFamily="34" charset="0"/>
                      </a:endParaRPr>
                    </a:p>
                  </a:txBody>
                  <a:tcPr marL="68580" marR="68580" marT="34290" marB="34290" anchor="ctr">
                    <a:lnL w="12700" cap="flat" cmpd="sng" algn="ctr">
                      <a:solidFill>
                        <a:srgbClr val="37890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E8C6"/>
                    </a:solidFill>
                  </a:tcPr>
                </a:tc>
                <a:extLst>
                  <a:ext uri="{0D108BD9-81ED-4DB2-BD59-A6C34878D82A}">
                    <a16:rowId xmlns="" xmlns:a16="http://schemas.microsoft.com/office/drawing/2014/main" val="3737263341"/>
                  </a:ext>
                </a:extLst>
              </a:tr>
              <a:tr h="348503">
                <a:tc>
                  <a:txBody>
                    <a:bodyPr/>
                    <a:lstStyle/>
                    <a:p>
                      <a:pPr algn="ctr"/>
                      <a:r>
                        <a:rPr lang="en-US" altLang="zh-TW" sz="1200" dirty="0" err="1">
                          <a:latin typeface="Goldman Sans" panose="020B0603020203020204" pitchFamily="34" charset="0"/>
                          <a:ea typeface="微軟正黑體" panose="020B0604030504040204" pitchFamily="34" charset="-120"/>
                          <a:cs typeface="Goldman Sans" panose="020B0603020203020204" pitchFamily="34" charset="0"/>
                        </a:rPr>
                        <a:t>HOCl</a:t>
                      </a:r>
                      <a:endParaRPr lang="zh-TW" altLang="en-US" sz="1200" dirty="0">
                        <a:latin typeface="Goldman Sans" panose="020B0603020203020204" pitchFamily="34" charset="0"/>
                        <a:ea typeface="微軟正黑體" panose="020B0604030504040204" pitchFamily="34" charset="-120"/>
                        <a:cs typeface="Goldman Sans" panose="020B0603020203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37890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200" dirty="0">
                          <a:latin typeface="Goldman Sans" panose="020B0603020203020204" pitchFamily="34" charset="0"/>
                          <a:ea typeface="微軟正黑體" panose="020B0604030504040204" pitchFamily="34" charset="-120"/>
                          <a:cs typeface="Goldman Sans" panose="020B0603020203020204" pitchFamily="34" charset="0"/>
                        </a:rPr>
                        <a:t>1.49</a:t>
                      </a:r>
                      <a:endParaRPr lang="zh-TW" altLang="en-US" sz="1200" dirty="0">
                        <a:latin typeface="Goldman Sans" panose="020B0603020203020204" pitchFamily="34" charset="0"/>
                        <a:ea typeface="微軟正黑體" panose="020B0604030504040204" pitchFamily="34" charset="-120"/>
                        <a:cs typeface="Goldman Sans" panose="020B0603020203020204" pitchFamily="34" charset="0"/>
                      </a:endParaRPr>
                    </a:p>
                  </a:txBody>
                  <a:tcPr marL="68580" marR="68580" marT="34290" marB="34290" anchor="ctr">
                    <a:lnL w="12700" cap="flat" cmpd="sng" algn="ctr">
                      <a:solidFill>
                        <a:srgbClr val="37890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15247443"/>
                  </a:ext>
                </a:extLst>
              </a:tr>
            </a:tbl>
          </a:graphicData>
        </a:graphic>
      </p:graphicFrame>
      <p:sp>
        <p:nvSpPr>
          <p:cNvPr id="18" name="手繪多邊形: 圖案 5">
            <a:extLst>
              <a:ext uri="{FF2B5EF4-FFF2-40B4-BE49-F238E27FC236}">
                <a16:creationId xmlns="" xmlns:a16="http://schemas.microsoft.com/office/drawing/2014/main" id="{9DC9CAB2-AA64-44AF-9E3D-4F6C63B3B718}"/>
              </a:ext>
            </a:extLst>
          </p:cNvPr>
          <p:cNvSpPr/>
          <p:nvPr/>
        </p:nvSpPr>
        <p:spPr>
          <a:xfrm>
            <a:off x="5003367" y="1772816"/>
            <a:ext cx="2712914" cy="1943100"/>
          </a:xfrm>
          <a:custGeom>
            <a:avLst/>
            <a:gdLst>
              <a:gd name="connsiteX0" fmla="*/ 282394 w 4258762"/>
              <a:gd name="connsiteY0" fmla="*/ 259258 h 2930150"/>
              <a:gd name="connsiteX1" fmla="*/ 290415 w 4258762"/>
              <a:gd name="connsiteY1" fmla="*/ 1727111 h 2930150"/>
              <a:gd name="connsiteX2" fmla="*/ 787721 w 4258762"/>
              <a:gd name="connsiteY2" fmla="*/ 1727111 h 2930150"/>
              <a:gd name="connsiteX3" fmla="*/ 3819678 w 4258762"/>
              <a:gd name="connsiteY3" fmla="*/ 2898184 h 2930150"/>
              <a:gd name="connsiteX4" fmla="*/ 3867805 w 4258762"/>
              <a:gd name="connsiteY4" fmla="*/ 267279 h 2930150"/>
              <a:gd name="connsiteX5" fmla="*/ 282394 w 4258762"/>
              <a:gd name="connsiteY5" fmla="*/ 259258 h 2930150"/>
              <a:gd name="connsiteX0" fmla="*/ 282394 w 4258762"/>
              <a:gd name="connsiteY0" fmla="*/ 0 h 2670892"/>
              <a:gd name="connsiteX1" fmla="*/ 290415 w 4258762"/>
              <a:gd name="connsiteY1" fmla="*/ 1467853 h 2670892"/>
              <a:gd name="connsiteX2" fmla="*/ 787721 w 4258762"/>
              <a:gd name="connsiteY2" fmla="*/ 1467853 h 2670892"/>
              <a:gd name="connsiteX3" fmla="*/ 3819678 w 4258762"/>
              <a:gd name="connsiteY3" fmla="*/ 2638926 h 2670892"/>
              <a:gd name="connsiteX4" fmla="*/ 3867805 w 4258762"/>
              <a:gd name="connsiteY4" fmla="*/ 8021 h 2670892"/>
              <a:gd name="connsiteX5" fmla="*/ 282394 w 4258762"/>
              <a:gd name="connsiteY5" fmla="*/ 0 h 2670892"/>
              <a:gd name="connsiteX0" fmla="*/ 0 w 3976368"/>
              <a:gd name="connsiteY0" fmla="*/ 0 h 2670892"/>
              <a:gd name="connsiteX1" fmla="*/ 8021 w 3976368"/>
              <a:gd name="connsiteY1" fmla="*/ 1467853 h 2670892"/>
              <a:gd name="connsiteX2" fmla="*/ 505327 w 3976368"/>
              <a:gd name="connsiteY2" fmla="*/ 1467853 h 2670892"/>
              <a:gd name="connsiteX3" fmla="*/ 3537284 w 3976368"/>
              <a:gd name="connsiteY3" fmla="*/ 2638926 h 2670892"/>
              <a:gd name="connsiteX4" fmla="*/ 3585411 w 3976368"/>
              <a:gd name="connsiteY4" fmla="*/ 8021 h 2670892"/>
              <a:gd name="connsiteX5" fmla="*/ 0 w 3976368"/>
              <a:gd name="connsiteY5" fmla="*/ 0 h 2670892"/>
              <a:gd name="connsiteX0" fmla="*/ 0 w 3976368"/>
              <a:gd name="connsiteY0" fmla="*/ 0 h 2670892"/>
              <a:gd name="connsiteX1" fmla="*/ 8021 w 3976368"/>
              <a:gd name="connsiteY1" fmla="*/ 1467853 h 2670892"/>
              <a:gd name="connsiteX2" fmla="*/ 505327 w 3976368"/>
              <a:gd name="connsiteY2" fmla="*/ 1467853 h 2670892"/>
              <a:gd name="connsiteX3" fmla="*/ 3537284 w 3976368"/>
              <a:gd name="connsiteY3" fmla="*/ 2638926 h 2670892"/>
              <a:gd name="connsiteX4" fmla="*/ 3585411 w 3976368"/>
              <a:gd name="connsiteY4" fmla="*/ 8021 h 2670892"/>
              <a:gd name="connsiteX5" fmla="*/ 0 w 3976368"/>
              <a:gd name="connsiteY5" fmla="*/ 0 h 2670892"/>
              <a:gd name="connsiteX0" fmla="*/ 0 w 3976368"/>
              <a:gd name="connsiteY0" fmla="*/ 0 h 2638926"/>
              <a:gd name="connsiteX1" fmla="*/ 8021 w 3976368"/>
              <a:gd name="connsiteY1" fmla="*/ 1467853 h 2638926"/>
              <a:gd name="connsiteX2" fmla="*/ 505327 w 3976368"/>
              <a:gd name="connsiteY2" fmla="*/ 1467853 h 2638926"/>
              <a:gd name="connsiteX3" fmla="*/ 3537284 w 3976368"/>
              <a:gd name="connsiteY3" fmla="*/ 2638926 h 2638926"/>
              <a:gd name="connsiteX4" fmla="*/ 3585411 w 3976368"/>
              <a:gd name="connsiteY4" fmla="*/ 8021 h 2638926"/>
              <a:gd name="connsiteX5" fmla="*/ 0 w 3976368"/>
              <a:gd name="connsiteY5" fmla="*/ 0 h 2638926"/>
              <a:gd name="connsiteX0" fmla="*/ 0 w 3585411"/>
              <a:gd name="connsiteY0" fmla="*/ 0 h 2638926"/>
              <a:gd name="connsiteX1" fmla="*/ 8021 w 3585411"/>
              <a:gd name="connsiteY1" fmla="*/ 1467853 h 2638926"/>
              <a:gd name="connsiteX2" fmla="*/ 505327 w 3585411"/>
              <a:gd name="connsiteY2" fmla="*/ 1467853 h 2638926"/>
              <a:gd name="connsiteX3" fmla="*/ 3537284 w 3585411"/>
              <a:gd name="connsiteY3" fmla="*/ 2638926 h 2638926"/>
              <a:gd name="connsiteX4" fmla="*/ 3585411 w 3585411"/>
              <a:gd name="connsiteY4" fmla="*/ 8021 h 2638926"/>
              <a:gd name="connsiteX5" fmla="*/ 0 w 3585411"/>
              <a:gd name="connsiteY5" fmla="*/ 0 h 2638926"/>
              <a:gd name="connsiteX0" fmla="*/ 0 w 3855117"/>
              <a:gd name="connsiteY0" fmla="*/ 185387 h 2776187"/>
              <a:gd name="connsiteX1" fmla="*/ 8021 w 3855117"/>
              <a:gd name="connsiteY1" fmla="*/ 1653240 h 2776187"/>
              <a:gd name="connsiteX2" fmla="*/ 505327 w 3855117"/>
              <a:gd name="connsiteY2" fmla="*/ 1653240 h 2776187"/>
              <a:gd name="connsiteX3" fmla="*/ 3601168 w 3855117"/>
              <a:gd name="connsiteY3" fmla="*/ 2776187 h 2776187"/>
              <a:gd name="connsiteX4" fmla="*/ 3585411 w 3855117"/>
              <a:gd name="connsiteY4" fmla="*/ 193408 h 2776187"/>
              <a:gd name="connsiteX5" fmla="*/ 0 w 3855117"/>
              <a:gd name="connsiteY5" fmla="*/ 185387 h 2776187"/>
              <a:gd name="connsiteX0" fmla="*/ 0 w 3855117"/>
              <a:gd name="connsiteY0" fmla="*/ 0 h 2590800"/>
              <a:gd name="connsiteX1" fmla="*/ 8021 w 3855117"/>
              <a:gd name="connsiteY1" fmla="*/ 1467853 h 2590800"/>
              <a:gd name="connsiteX2" fmla="*/ 505327 w 3855117"/>
              <a:gd name="connsiteY2" fmla="*/ 1467853 h 2590800"/>
              <a:gd name="connsiteX3" fmla="*/ 3601168 w 3855117"/>
              <a:gd name="connsiteY3" fmla="*/ 2590800 h 2590800"/>
              <a:gd name="connsiteX4" fmla="*/ 3585411 w 3855117"/>
              <a:gd name="connsiteY4" fmla="*/ 8021 h 2590800"/>
              <a:gd name="connsiteX5" fmla="*/ 0 w 3855117"/>
              <a:gd name="connsiteY5" fmla="*/ 0 h 2590800"/>
              <a:gd name="connsiteX0" fmla="*/ 0 w 3601168"/>
              <a:gd name="connsiteY0" fmla="*/ 0 h 2590800"/>
              <a:gd name="connsiteX1" fmla="*/ 8021 w 3601168"/>
              <a:gd name="connsiteY1" fmla="*/ 1467853 h 2590800"/>
              <a:gd name="connsiteX2" fmla="*/ 505327 w 3601168"/>
              <a:gd name="connsiteY2" fmla="*/ 1467853 h 2590800"/>
              <a:gd name="connsiteX3" fmla="*/ 3601168 w 3601168"/>
              <a:gd name="connsiteY3" fmla="*/ 2590800 h 2590800"/>
              <a:gd name="connsiteX4" fmla="*/ 3585411 w 3601168"/>
              <a:gd name="connsiteY4" fmla="*/ 8021 h 2590800"/>
              <a:gd name="connsiteX5" fmla="*/ 0 w 3601168"/>
              <a:gd name="connsiteY5" fmla="*/ 0 h 2590800"/>
              <a:gd name="connsiteX0" fmla="*/ 0 w 3601168"/>
              <a:gd name="connsiteY0" fmla="*/ 0 h 2590800"/>
              <a:gd name="connsiteX1" fmla="*/ 8021 w 3601168"/>
              <a:gd name="connsiteY1" fmla="*/ 1467853 h 2590800"/>
              <a:gd name="connsiteX2" fmla="*/ 505327 w 3601168"/>
              <a:gd name="connsiteY2" fmla="*/ 1467853 h 2590800"/>
              <a:gd name="connsiteX3" fmla="*/ 3601168 w 3601168"/>
              <a:gd name="connsiteY3" fmla="*/ 2590800 h 2590800"/>
              <a:gd name="connsiteX4" fmla="*/ 3585411 w 3601168"/>
              <a:gd name="connsiteY4" fmla="*/ 8021 h 2590800"/>
              <a:gd name="connsiteX5" fmla="*/ 0 w 3601168"/>
              <a:gd name="connsiteY5" fmla="*/ 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1168" h="2590800">
                <a:moveTo>
                  <a:pt x="0" y="0"/>
                </a:moveTo>
                <a:cubicBezTo>
                  <a:pt x="2674" y="489284"/>
                  <a:pt x="5347" y="978569"/>
                  <a:pt x="8021" y="1467853"/>
                </a:cubicBezTo>
                <a:lnTo>
                  <a:pt x="505327" y="1467853"/>
                </a:lnTo>
                <a:cubicBezTo>
                  <a:pt x="1104185" y="1655011"/>
                  <a:pt x="2569221" y="2216484"/>
                  <a:pt x="3601168" y="2590800"/>
                </a:cubicBezTo>
                <a:cubicBezTo>
                  <a:pt x="3595916" y="1729874"/>
                  <a:pt x="3590663" y="868947"/>
                  <a:pt x="3585411" y="8021"/>
                </a:cubicBezTo>
                <a:lnTo>
                  <a:pt x="0" y="0"/>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p>
        </p:txBody>
      </p:sp>
      <p:sp>
        <p:nvSpPr>
          <p:cNvPr id="19" name="標題 1">
            <a:extLst>
              <a:ext uri="{FF2B5EF4-FFF2-40B4-BE49-F238E27FC236}">
                <a16:creationId xmlns="" xmlns:a16="http://schemas.microsoft.com/office/drawing/2014/main" id="{BC4A2684-9779-4C1F-8409-320E7BACD474}"/>
              </a:ext>
            </a:extLst>
          </p:cNvPr>
          <p:cNvSpPr>
            <a:spLocks noGrp="1"/>
          </p:cNvSpPr>
          <p:nvPr>
            <p:ph type="title"/>
          </p:nvPr>
        </p:nvSpPr>
        <p:spPr>
          <a:xfrm>
            <a:off x="1043608" y="116632"/>
            <a:ext cx="7543800" cy="637590"/>
          </a:xfrm>
        </p:spPr>
        <p:txBody>
          <a:bodyPr>
            <a:noAutofit/>
          </a:bodyPr>
          <a:lstStyle/>
          <a:p>
            <a:r>
              <a:rPr lang="zh-TW" altLang="en-US" sz="4000" dirty="0">
                <a:effectLst>
                  <a:outerShdw blurRad="38100" dist="38100" dir="2700000" algn="tl">
                    <a:srgbClr val="000000">
                      <a:alpha val="43137"/>
                    </a:srgbClr>
                  </a:outerShdw>
                </a:effectLst>
                <a:latin typeface="微軟正黑體" pitchFamily="34" charset="-120"/>
                <a:ea typeface="微軟正黑體" pitchFamily="34" charset="-120"/>
              </a:rPr>
              <a:t>理論依據 </a:t>
            </a:r>
            <a:r>
              <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sym typeface="Symbol"/>
              </a:rPr>
              <a:t></a:t>
            </a:r>
            <a:r>
              <a:rPr lang="en-US" altLang="zh-TW" sz="4000" dirty="0" smtClean="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4000" dirty="0">
                <a:effectLst>
                  <a:outerShdw blurRad="38100" dist="38100" dir="2700000" algn="tl">
                    <a:srgbClr val="000000">
                      <a:alpha val="43137"/>
                    </a:srgbClr>
                  </a:outerShdw>
                </a:effectLst>
                <a:latin typeface="微軟正黑體" pitchFamily="34" charset="-120"/>
                <a:ea typeface="微軟正黑體" pitchFamily="34" charset="-120"/>
              </a:rPr>
              <a:t>文獻回顧 </a:t>
            </a:r>
            <a:r>
              <a:rPr lang="en-US" altLang="zh-TW" sz="40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4000" dirty="0">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Ru</a:t>
            </a:r>
            <a:r>
              <a:rPr lang="zh-TW" altLang="en-US" sz="4000" dirty="0">
                <a:effectLst>
                  <a:outerShdw blurRad="38100" dist="38100" dir="2700000" algn="tl">
                    <a:srgbClr val="000000">
                      <a:alpha val="43137"/>
                    </a:srgbClr>
                  </a:outerShdw>
                </a:effectLst>
                <a:latin typeface="微軟正黑體" pitchFamily="34" charset="-120"/>
                <a:ea typeface="微軟正黑體" pitchFamily="34" charset="-120"/>
              </a:rPr>
              <a:t>特性</a:t>
            </a:r>
            <a:r>
              <a:rPr lang="en-US" altLang="zh-TW" sz="4000" dirty="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4000" dirty="0">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20" name="表格 19">
            <a:extLst>
              <a:ext uri="{FF2B5EF4-FFF2-40B4-BE49-F238E27FC236}">
                <a16:creationId xmlns="" xmlns:a16="http://schemas.microsoft.com/office/drawing/2014/main" id="{1316CEEC-8D9C-46E7-825D-8DFA63FDBC0F}"/>
              </a:ext>
            </a:extLst>
          </p:cNvPr>
          <p:cNvGraphicFramePr>
            <a:graphicFrameLocks noGrp="1"/>
          </p:cNvGraphicFramePr>
          <p:nvPr>
            <p:extLst>
              <p:ext uri="{D42A27DB-BD31-4B8C-83A1-F6EECF244321}">
                <p14:modId xmlns="" xmlns:p14="http://schemas.microsoft.com/office/powerpoint/2010/main" val="3463257620"/>
              </p:ext>
            </p:extLst>
          </p:nvPr>
        </p:nvGraphicFramePr>
        <p:xfrm>
          <a:off x="1286586" y="5182557"/>
          <a:ext cx="6969564" cy="1226820"/>
        </p:xfrm>
        <a:graphic>
          <a:graphicData uri="http://schemas.openxmlformats.org/drawingml/2006/table">
            <a:tbl>
              <a:tblPr firstRow="1" firstCol="1" bandRow="1">
                <a:tableStyleId>{5C22544A-7EE6-4342-B048-85BDC9FD1C3A}</a:tableStyleId>
              </a:tblPr>
              <a:tblGrid>
                <a:gridCol w="1678392">
                  <a:extLst>
                    <a:ext uri="{9D8B030D-6E8A-4147-A177-3AD203B41FA5}">
                      <a16:colId xmlns="" xmlns:a16="http://schemas.microsoft.com/office/drawing/2014/main" val="4178600570"/>
                    </a:ext>
                  </a:extLst>
                </a:gridCol>
                <a:gridCol w="2166651">
                  <a:extLst>
                    <a:ext uri="{9D8B030D-6E8A-4147-A177-3AD203B41FA5}">
                      <a16:colId xmlns="" xmlns:a16="http://schemas.microsoft.com/office/drawing/2014/main" val="2146927847"/>
                    </a:ext>
                  </a:extLst>
                </a:gridCol>
                <a:gridCol w="3124521">
                  <a:extLst>
                    <a:ext uri="{9D8B030D-6E8A-4147-A177-3AD203B41FA5}">
                      <a16:colId xmlns="" xmlns:a16="http://schemas.microsoft.com/office/drawing/2014/main" val="1900485053"/>
                    </a:ext>
                  </a:extLst>
                </a:gridCol>
              </a:tblGrid>
              <a:tr h="172720">
                <a:tc>
                  <a:txBody>
                    <a:bodyPr/>
                    <a:lstStyle/>
                    <a:p>
                      <a:pPr algn="ctr">
                        <a:lnSpc>
                          <a:spcPct val="115000"/>
                        </a:lnSpc>
                        <a:spcAft>
                          <a:spcPts val="0"/>
                        </a:spcAft>
                      </a:pPr>
                      <a:r>
                        <a:rPr lang="zh-TW" sz="1400" b="1" kern="0" dirty="0">
                          <a:effectLst/>
                          <a:latin typeface="微軟正黑體" pitchFamily="34" charset="-120"/>
                          <a:ea typeface="微軟正黑體" pitchFamily="34" charset="-120"/>
                        </a:rPr>
                        <a:t>項目</a:t>
                      </a:r>
                      <a:endParaRPr lang="zh-TW" sz="1400" b="1" kern="100" dirty="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zh-TW" sz="1400" b="1" kern="0">
                          <a:effectLst/>
                          <a:latin typeface="微軟正黑體" pitchFamily="34" charset="-120"/>
                          <a:ea typeface="微軟正黑體" pitchFamily="34" charset="-120"/>
                        </a:rPr>
                        <a:t>一般金屬氧化物觸媒</a:t>
                      </a:r>
                      <a:endParaRPr lang="zh-TW" sz="1400" b="1" kern="10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b="1" kern="0">
                          <a:effectLst/>
                          <a:latin typeface="微軟正黑體" pitchFamily="34" charset="-120"/>
                          <a:ea typeface="微軟正黑體" pitchFamily="34" charset="-120"/>
                        </a:rPr>
                        <a:t>COAC</a:t>
                      </a:r>
                      <a:endParaRPr lang="zh-TW" sz="1400" b="1" kern="10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3032823972"/>
                  </a:ext>
                </a:extLst>
              </a:tr>
              <a:tr h="172720">
                <a:tc>
                  <a:txBody>
                    <a:bodyPr/>
                    <a:lstStyle/>
                    <a:p>
                      <a:pPr algn="ctr">
                        <a:lnSpc>
                          <a:spcPct val="115000"/>
                        </a:lnSpc>
                        <a:spcAft>
                          <a:spcPts val="0"/>
                        </a:spcAft>
                      </a:pPr>
                      <a:r>
                        <a:rPr lang="zh-TW" sz="1400" b="1" kern="0">
                          <a:effectLst/>
                          <a:latin typeface="微軟正黑體" pitchFamily="34" charset="-120"/>
                          <a:ea typeface="微軟正黑體" pitchFamily="34" charset="-120"/>
                        </a:rPr>
                        <a:t>薄膜化</a:t>
                      </a:r>
                      <a:endParaRPr lang="zh-TW" sz="1400" b="1" kern="100">
                        <a:effectLst/>
                        <a:latin typeface="微軟正黑體" pitchFamily="34" charset="-120"/>
                        <a:ea typeface="微軟正黑體" pitchFamily="34" charset="-120"/>
                      </a:endParaRPr>
                    </a:p>
                    <a:p>
                      <a:pPr algn="ctr">
                        <a:lnSpc>
                          <a:spcPct val="115000"/>
                        </a:lnSpc>
                        <a:spcAft>
                          <a:spcPts val="0"/>
                        </a:spcAft>
                      </a:pPr>
                      <a:r>
                        <a:rPr lang="zh-TW" sz="1400" b="1" kern="0">
                          <a:effectLst/>
                          <a:latin typeface="微軟正黑體" pitchFamily="34" charset="-120"/>
                          <a:ea typeface="微軟正黑體" pitchFamily="34" charset="-120"/>
                        </a:rPr>
                        <a:t>金屬氧化物厚度</a:t>
                      </a:r>
                      <a:endParaRPr lang="zh-TW" sz="1400" b="1" kern="10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b="1" kern="0" dirty="0">
                          <a:effectLst/>
                          <a:latin typeface="微軟正黑體" pitchFamily="34" charset="-120"/>
                          <a:ea typeface="微軟正黑體" pitchFamily="34" charset="-120"/>
                        </a:rPr>
                        <a:t>3~4 nm</a:t>
                      </a:r>
                      <a:endParaRPr lang="zh-TW" sz="1400" b="1" kern="100" dirty="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b="1" kern="0" dirty="0">
                          <a:effectLst/>
                          <a:latin typeface="微軟正黑體" pitchFamily="34" charset="-120"/>
                          <a:ea typeface="微軟正黑體" pitchFamily="34" charset="-120"/>
                        </a:rPr>
                        <a:t>&gt; 1 nm</a:t>
                      </a:r>
                      <a:endParaRPr lang="zh-TW" sz="1400" b="1" kern="100" dirty="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698485469"/>
                  </a:ext>
                </a:extLst>
              </a:tr>
              <a:tr h="172720">
                <a:tc>
                  <a:txBody>
                    <a:bodyPr/>
                    <a:lstStyle/>
                    <a:p>
                      <a:pPr algn="ctr">
                        <a:lnSpc>
                          <a:spcPct val="115000"/>
                        </a:lnSpc>
                        <a:spcAft>
                          <a:spcPts val="0"/>
                        </a:spcAft>
                      </a:pPr>
                      <a:r>
                        <a:rPr lang="zh-TW" sz="1400" b="1" kern="0">
                          <a:effectLst/>
                          <a:latin typeface="微軟正黑體" pitchFamily="34" charset="-120"/>
                          <a:ea typeface="微軟正黑體" pitchFamily="34" charset="-120"/>
                        </a:rPr>
                        <a:t>催化活性</a:t>
                      </a:r>
                      <a:endParaRPr lang="zh-TW" sz="1400" b="1" kern="10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zh-TW" sz="1400" b="1" kern="0">
                          <a:effectLst/>
                          <a:latin typeface="微軟正黑體" pitchFamily="34" charset="-120"/>
                          <a:ea typeface="微軟正黑體" pitchFamily="34" charset="-120"/>
                        </a:rPr>
                        <a:t>強</a:t>
                      </a:r>
                      <a:endParaRPr lang="zh-TW" sz="1400" b="1" kern="10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zh-TW" sz="1400" b="1" kern="0" dirty="0">
                          <a:effectLst/>
                          <a:latin typeface="微軟正黑體" pitchFamily="34" charset="-120"/>
                          <a:ea typeface="微軟正黑體" pitchFamily="34" charset="-120"/>
                        </a:rPr>
                        <a:t>較一般觸媒</a:t>
                      </a:r>
                      <a:r>
                        <a:rPr lang="zh-TW" sz="1400" b="1" kern="0" dirty="0" smtClean="0">
                          <a:effectLst/>
                          <a:latin typeface="微軟正黑體" pitchFamily="34" charset="-120"/>
                          <a:ea typeface="微軟正黑體" pitchFamily="34" charset="-120"/>
                        </a:rPr>
                        <a:t>強</a:t>
                      </a:r>
                      <a:r>
                        <a:rPr lang="zh-TW" altLang="en-US" sz="1400" b="1" kern="0" dirty="0" smtClean="0">
                          <a:effectLst/>
                          <a:latin typeface="微軟正黑體" pitchFamily="34" charset="-120"/>
                          <a:ea typeface="微軟正黑體" pitchFamily="34" charset="-120"/>
                        </a:rPr>
                        <a:t> </a:t>
                      </a:r>
                      <a:r>
                        <a:rPr lang="en-US" sz="1400" b="1" kern="0" dirty="0" smtClean="0">
                          <a:effectLst/>
                          <a:latin typeface="微軟正黑體" pitchFamily="34" charset="-120"/>
                          <a:ea typeface="微軟正黑體" pitchFamily="34" charset="-120"/>
                        </a:rPr>
                        <a:t>100</a:t>
                      </a:r>
                      <a:r>
                        <a:rPr lang="zh-TW" altLang="en-US" sz="1400" b="1" kern="0" dirty="0" smtClean="0">
                          <a:effectLst/>
                          <a:latin typeface="微軟正黑體" pitchFamily="34" charset="-120"/>
                          <a:ea typeface="微軟正黑體" pitchFamily="34" charset="-120"/>
                        </a:rPr>
                        <a:t> </a:t>
                      </a:r>
                      <a:r>
                        <a:rPr lang="zh-TW" sz="1400" b="1" kern="0" dirty="0" smtClean="0">
                          <a:effectLst/>
                          <a:latin typeface="微軟正黑體" pitchFamily="34" charset="-120"/>
                          <a:ea typeface="微軟正黑體" pitchFamily="34" charset="-120"/>
                        </a:rPr>
                        <a:t>倍</a:t>
                      </a:r>
                      <a:endParaRPr lang="zh-TW" sz="1400" b="1" kern="100" dirty="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57084376"/>
                  </a:ext>
                </a:extLst>
              </a:tr>
              <a:tr h="172720">
                <a:tc>
                  <a:txBody>
                    <a:bodyPr/>
                    <a:lstStyle/>
                    <a:p>
                      <a:pPr algn="ctr">
                        <a:lnSpc>
                          <a:spcPct val="115000"/>
                        </a:lnSpc>
                        <a:spcAft>
                          <a:spcPts val="0"/>
                        </a:spcAft>
                      </a:pPr>
                      <a:r>
                        <a:rPr lang="zh-TW" sz="1400" b="1" kern="0">
                          <a:effectLst/>
                          <a:latin typeface="微軟正黑體" pitchFamily="34" charset="-120"/>
                          <a:ea typeface="微軟正黑體" pitchFamily="34" charset="-120"/>
                        </a:rPr>
                        <a:t>成本</a:t>
                      </a:r>
                      <a:endParaRPr lang="zh-TW" sz="1400" b="1" kern="10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zh-TW" sz="1400" b="1" kern="0">
                          <a:effectLst/>
                          <a:latin typeface="微軟正黑體" pitchFamily="34" charset="-120"/>
                          <a:ea typeface="微軟正黑體" pitchFamily="34" charset="-120"/>
                        </a:rPr>
                        <a:t>高</a:t>
                      </a:r>
                      <a:endParaRPr lang="zh-TW" sz="1400" b="1" kern="10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tc>
                  <a:txBody>
                    <a:bodyPr/>
                    <a:lstStyle/>
                    <a:p>
                      <a:pPr algn="ctr">
                        <a:lnSpc>
                          <a:spcPct val="115000"/>
                        </a:lnSpc>
                        <a:spcAft>
                          <a:spcPts val="0"/>
                        </a:spcAft>
                      </a:pPr>
                      <a:r>
                        <a:rPr lang="zh-TW" altLang="zh-TW" sz="1400" b="1" kern="0" dirty="0">
                          <a:effectLst/>
                          <a:latin typeface="微軟正黑體" pitchFamily="34" charset="-120"/>
                          <a:ea typeface="微軟正黑體" pitchFamily="34" charset="-120"/>
                        </a:rPr>
                        <a:t>低</a:t>
                      </a:r>
                      <a:r>
                        <a:rPr lang="en-US" altLang="zh-TW" sz="1400" b="1" kern="0" dirty="0">
                          <a:effectLst/>
                          <a:latin typeface="微軟正黑體" pitchFamily="34" charset="-120"/>
                          <a:ea typeface="微軟正黑體" pitchFamily="34" charset="-120"/>
                        </a:rPr>
                        <a:t> (</a:t>
                      </a:r>
                      <a:r>
                        <a:rPr lang="zh-TW" sz="1400" b="1" kern="0" dirty="0">
                          <a:effectLst/>
                          <a:latin typeface="微軟正黑體" pitchFamily="34" charset="-120"/>
                          <a:ea typeface="微軟正黑體" pitchFamily="34" charset="-120"/>
                        </a:rPr>
                        <a:t>貴金屬用量降低至一般觸媒</a:t>
                      </a:r>
                      <a:r>
                        <a:rPr lang="zh-TW" sz="1400" b="1" kern="0" dirty="0" smtClean="0">
                          <a:effectLst/>
                          <a:latin typeface="微軟正黑體" pitchFamily="34" charset="-120"/>
                          <a:ea typeface="微軟正黑體" pitchFamily="34" charset="-120"/>
                        </a:rPr>
                        <a:t>之</a:t>
                      </a:r>
                      <a:r>
                        <a:rPr lang="zh-TW" altLang="en-US" sz="1400" b="1" kern="0" dirty="0" smtClean="0">
                          <a:effectLst/>
                          <a:latin typeface="微軟正黑體" pitchFamily="34" charset="-120"/>
                          <a:ea typeface="微軟正黑體" pitchFamily="34" charset="-120"/>
                        </a:rPr>
                        <a:t> </a:t>
                      </a:r>
                      <a:r>
                        <a:rPr lang="en-US" sz="1400" b="1" kern="0" dirty="0" smtClean="0">
                          <a:effectLst/>
                          <a:latin typeface="微軟正黑體" pitchFamily="34" charset="-120"/>
                          <a:ea typeface="微軟正黑體" pitchFamily="34" charset="-120"/>
                        </a:rPr>
                        <a:t>1</a:t>
                      </a:r>
                      <a:r>
                        <a:rPr lang="en-US" sz="1400" b="1" kern="0" dirty="0">
                          <a:effectLst/>
                          <a:latin typeface="微軟正黑體" pitchFamily="34" charset="-120"/>
                          <a:ea typeface="微軟正黑體" pitchFamily="34" charset="-120"/>
                        </a:rPr>
                        <a:t>%</a:t>
                      </a:r>
                      <a:r>
                        <a:rPr lang="en-US" altLang="zh-TW" sz="1400" b="1" kern="0" dirty="0">
                          <a:effectLst/>
                          <a:latin typeface="微軟正黑體" pitchFamily="34" charset="-120"/>
                          <a:ea typeface="微軟正黑體" pitchFamily="34" charset="-120"/>
                        </a:rPr>
                        <a:t>)</a:t>
                      </a:r>
                      <a:endParaRPr lang="zh-TW" sz="1400" b="1" kern="100" dirty="0">
                        <a:solidFill>
                          <a:srgbClr val="000000"/>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3214931737"/>
                  </a:ext>
                </a:extLst>
              </a:tr>
            </a:tbl>
          </a:graphicData>
        </a:graphic>
      </p:graphicFrame>
      <p:sp>
        <p:nvSpPr>
          <p:cNvPr id="21" name="Rectangle 1">
            <a:extLst>
              <a:ext uri="{FF2B5EF4-FFF2-40B4-BE49-F238E27FC236}">
                <a16:creationId xmlns="" xmlns:a16="http://schemas.microsoft.com/office/drawing/2014/main" id="{F404B0FF-766B-4B36-AA8E-B2E253F4E263}"/>
              </a:ext>
            </a:extLst>
          </p:cNvPr>
          <p:cNvSpPr>
            <a:spLocks noChangeArrowheads="1"/>
          </p:cNvSpPr>
          <p:nvPr/>
        </p:nvSpPr>
        <p:spPr bwMode="auto">
          <a:xfrm>
            <a:off x="2667778" y="4804605"/>
            <a:ext cx="388728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一般金屬氧化物觸媒</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與 </a:t>
            </a:r>
            <a:r>
              <a:rPr kumimoji="0" lang="en-US" altLang="zh-TW" sz="16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COAC</a:t>
            </a:r>
            <a:r>
              <a:rPr kumimoji="0" lang="zh-TW" altLang="en-US" sz="16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 </a:t>
            </a:r>
            <a:r>
              <a:rPr kumimoji="0" lang="zh-TW" altLang="en-US" sz="1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之</a:t>
            </a:r>
            <a:r>
              <a:rPr kumimoji="0" lang="zh-TW" altLang="en-US" sz="16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特點比較</a:t>
            </a:r>
            <a:endParaRPr kumimoji="0" lang="zh-TW" altLang="en-US" sz="1600" b="1"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28</a:t>
            </a:fld>
            <a:endParaRPr lang="zh-TW" altLang="en-US" dirty="0"/>
          </a:p>
        </p:txBody>
      </p:sp>
      <p:sp>
        <p:nvSpPr>
          <p:cNvPr id="14" name="矩形 36"/>
          <p:cNvSpPr/>
          <p:nvPr/>
        </p:nvSpPr>
        <p:spPr>
          <a:xfrm>
            <a:off x="395536" y="188640"/>
            <a:ext cx="8439150" cy="646331"/>
          </a:xfrm>
          <a:prstGeom prst="rect">
            <a:avLst/>
          </a:prstGeom>
          <a:noFill/>
          <a:ln w="9525">
            <a:noFill/>
          </a:ln>
        </p:spPr>
        <p:txBody>
          <a:bodyPr anchor="t">
            <a:spAutoFit/>
          </a:bodyPr>
          <a:lstStyle/>
          <a:p>
            <a:pPr algn="ctr"/>
            <a:r>
              <a:rPr lang="zh-TW" altLang="en-US" sz="3600" b="1" dirty="0">
                <a:solidFill>
                  <a:schemeClr val="bg1"/>
                </a:solidFill>
                <a:latin typeface="微軟正黑體" pitchFamily="34" charset="-120"/>
                <a:ea typeface="微軟正黑體" pitchFamily="34" charset="-120"/>
              </a:rPr>
              <a:t>與其他工業廢水處理技術的對比</a:t>
            </a:r>
          </a:p>
        </p:txBody>
      </p:sp>
      <p:graphicFrame>
        <p:nvGraphicFramePr>
          <p:cNvPr id="15" name="表格 14"/>
          <p:cNvGraphicFramePr/>
          <p:nvPr>
            <p:extLst>
              <p:ext uri="{D42A27DB-BD31-4B8C-83A1-F6EECF244321}">
                <p14:modId xmlns="" xmlns:p14="http://schemas.microsoft.com/office/powerpoint/2010/main" val="2121135970"/>
              </p:ext>
            </p:extLst>
          </p:nvPr>
        </p:nvGraphicFramePr>
        <p:xfrm>
          <a:off x="251520" y="1232756"/>
          <a:ext cx="8640960" cy="5049838"/>
        </p:xfrm>
        <a:graphic>
          <a:graphicData uri="http://schemas.openxmlformats.org/drawingml/2006/table">
            <a:tbl>
              <a:tblPr/>
              <a:tblGrid>
                <a:gridCol w="1016584">
                  <a:extLst>
                    <a:ext uri="{9D8B030D-6E8A-4147-A177-3AD203B41FA5}">
                      <a16:colId xmlns="" xmlns:a16="http://schemas.microsoft.com/office/drawing/2014/main" val="20000"/>
                    </a:ext>
                  </a:extLst>
                </a:gridCol>
                <a:gridCol w="1791728">
                  <a:extLst>
                    <a:ext uri="{9D8B030D-6E8A-4147-A177-3AD203B41FA5}">
                      <a16:colId xmlns="" xmlns:a16="http://schemas.microsoft.com/office/drawing/2014/main" val="20001"/>
                    </a:ext>
                  </a:extLst>
                </a:gridCol>
                <a:gridCol w="1286731">
                  <a:extLst>
                    <a:ext uri="{9D8B030D-6E8A-4147-A177-3AD203B41FA5}">
                      <a16:colId xmlns="" xmlns:a16="http://schemas.microsoft.com/office/drawing/2014/main" val="20002"/>
                    </a:ext>
                  </a:extLst>
                </a:gridCol>
                <a:gridCol w="1440440">
                  <a:extLst>
                    <a:ext uri="{9D8B030D-6E8A-4147-A177-3AD203B41FA5}">
                      <a16:colId xmlns="" xmlns:a16="http://schemas.microsoft.com/office/drawing/2014/main" val="20003"/>
                    </a:ext>
                  </a:extLst>
                </a:gridCol>
                <a:gridCol w="1440441">
                  <a:extLst>
                    <a:ext uri="{9D8B030D-6E8A-4147-A177-3AD203B41FA5}">
                      <a16:colId xmlns="" xmlns:a16="http://schemas.microsoft.com/office/drawing/2014/main" val="20004"/>
                    </a:ext>
                  </a:extLst>
                </a:gridCol>
                <a:gridCol w="1665036">
                  <a:extLst>
                    <a:ext uri="{9D8B030D-6E8A-4147-A177-3AD203B41FA5}">
                      <a16:colId xmlns="" xmlns:a16="http://schemas.microsoft.com/office/drawing/2014/main" val="20005"/>
                    </a:ext>
                  </a:extLst>
                </a:gridCol>
              </a:tblGrid>
              <a:tr h="1016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zh-TW" altLang="en-US" b="1" dirty="0">
                          <a:latin typeface="微軟正黑體" pitchFamily="34" charset="-120"/>
                          <a:ea typeface="微軟正黑體" pitchFamily="34" charset="-120"/>
                        </a:rPr>
                        <a:t>方法</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zh-TW" altLang="en-US" b="1" dirty="0">
                          <a:latin typeface="微軟正黑體" pitchFamily="34" charset="-120"/>
                          <a:ea typeface="微軟正黑體" pitchFamily="34" charset="-120"/>
                        </a:rPr>
                        <a:t>傳統活性污泥</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en-US" altLang="zh-CN" b="1" dirty="0">
                          <a:latin typeface="微軟正黑體" pitchFamily="34" charset="-120"/>
                          <a:ea typeface="微軟正黑體" pitchFamily="34" charset="-120"/>
                        </a:rPr>
                        <a:t>Fenton</a:t>
                      </a:r>
                      <a:endParaRPr lang="zh-TW" altLang="en-US"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zh-TW" altLang="en-US" b="1" dirty="0">
                          <a:latin typeface="微軟正黑體" pitchFamily="34" charset="-120"/>
                          <a:ea typeface="微軟正黑體" pitchFamily="34" charset="-120"/>
                        </a:rPr>
                        <a:t>電化學氧化</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zh-TW" altLang="en-US" b="1" dirty="0">
                          <a:latin typeface="微軟正黑體" pitchFamily="34" charset="-120"/>
                          <a:ea typeface="微軟正黑體" pitchFamily="34" charset="-120"/>
                        </a:rPr>
                        <a:t>傳統濕</a:t>
                      </a:r>
                      <a:r>
                        <a:rPr lang="zh-TW" altLang="en-US" b="1" dirty="0" smtClean="0">
                          <a:latin typeface="微軟正黑體" pitchFamily="34" charset="-120"/>
                          <a:ea typeface="微軟正黑體" pitchFamily="34" charset="-120"/>
                        </a:rPr>
                        <a:t>式</a:t>
                      </a:r>
                      <a:endParaRPr lang="en-US" altLang="zh-TW" b="1" dirty="0" smtClean="0">
                        <a:latin typeface="微軟正黑體" pitchFamily="34" charset="-120"/>
                        <a:ea typeface="微軟正黑體" pitchFamily="34" charset="-120"/>
                      </a:endParaRPr>
                    </a:p>
                    <a:p>
                      <a:pPr lvl="0" algn="ctr" eaLnBrk="1" hangingPunct="1">
                        <a:buNone/>
                      </a:pPr>
                      <a:r>
                        <a:rPr lang="zh-TW" altLang="en-US" b="1" dirty="0" smtClean="0">
                          <a:latin typeface="微軟正黑體" pitchFamily="34" charset="-120"/>
                          <a:ea typeface="微軟正黑體" pitchFamily="34" charset="-120"/>
                        </a:rPr>
                        <a:t>催化</a:t>
                      </a:r>
                      <a:r>
                        <a:rPr lang="zh-TW" altLang="en-US" b="1" dirty="0">
                          <a:latin typeface="微軟正黑體" pitchFamily="34" charset="-120"/>
                          <a:ea typeface="微軟正黑體" pitchFamily="34" charset="-120"/>
                        </a:rPr>
                        <a:t>氧化</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zh-TW" altLang="en-US" b="1" dirty="0">
                          <a:latin typeface="微軟正黑體" pitchFamily="34" charset="-120"/>
                          <a:ea typeface="微軟正黑體" pitchFamily="34" charset="-120"/>
                        </a:rPr>
                        <a:t>催化氧化</a:t>
                      </a:r>
                      <a:r>
                        <a:rPr lang="zh-TW" altLang="en-US" b="1" dirty="0" smtClean="0">
                          <a:latin typeface="微軟正黑體" pitchFamily="34" charset="-120"/>
                          <a:ea typeface="微軟正黑體" pitchFamily="34" charset="-120"/>
                        </a:rPr>
                        <a:t>型</a:t>
                      </a:r>
                      <a:endParaRPr lang="en-US" altLang="zh-TW" b="1" dirty="0" smtClean="0">
                        <a:latin typeface="微軟正黑體" pitchFamily="34" charset="-120"/>
                        <a:ea typeface="微軟正黑體" pitchFamily="34" charset="-120"/>
                      </a:endParaRPr>
                    </a:p>
                    <a:p>
                      <a:pPr lvl="0" algn="ctr" eaLnBrk="1" hangingPunct="1">
                        <a:buNone/>
                      </a:pPr>
                      <a:r>
                        <a:rPr lang="zh-TW" altLang="en-US" b="1" dirty="0" smtClean="0">
                          <a:latin typeface="微軟正黑體" pitchFamily="34" charset="-120"/>
                          <a:ea typeface="微軟正黑體" pitchFamily="34" charset="-120"/>
                        </a:rPr>
                        <a:t>活性碳</a:t>
                      </a:r>
                      <a:endParaRPr lang="zh-TW" altLang="en-US"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7065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zh-TW" altLang="en-US" sz="1700" b="1" dirty="0">
                          <a:latin typeface="微軟正黑體" pitchFamily="34" charset="-120"/>
                          <a:ea typeface="微軟正黑體" pitchFamily="34" charset="-120"/>
                        </a:rPr>
                        <a:t>技術特點</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just" eaLnBrk="1" hangingPunct="1">
                        <a:buNone/>
                      </a:pPr>
                      <a:r>
                        <a:rPr lang="zh-TW" altLang="en-US" sz="1600" b="1" dirty="0">
                          <a:latin typeface="微軟正黑體" pitchFamily="34" charset="-120"/>
                          <a:ea typeface="微軟正黑體" pitchFamily="34" charset="-120"/>
                        </a:rPr>
                        <a:t>針對廢水培育大量活性污泥</a:t>
                      </a:r>
                      <a:r>
                        <a:rPr lang="zh-CN" altLang="en-US"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利用污泥吸附並降解有機質</a:t>
                      </a:r>
                      <a:endParaRPr lang="en-US" altLang="zh-TW" sz="1600"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just" eaLnBrk="1" hangingPunct="1">
                        <a:buNone/>
                      </a:pPr>
                      <a:r>
                        <a:rPr lang="en-US" altLang="zh-TW" sz="1600" b="1" dirty="0">
                          <a:latin typeface="微軟正黑體" pitchFamily="34" charset="-120"/>
                          <a:ea typeface="微軟正黑體" pitchFamily="34" charset="-120"/>
                        </a:rPr>
                        <a:t>Fe</a:t>
                      </a:r>
                      <a:r>
                        <a:rPr lang="en-US" altLang="zh-TW" sz="1600" b="1" baseline="30000" dirty="0">
                          <a:latin typeface="微軟正黑體" pitchFamily="34" charset="-120"/>
                          <a:ea typeface="微軟正黑體" pitchFamily="34" charset="-120"/>
                        </a:rPr>
                        <a:t>2</a:t>
                      </a:r>
                      <a:r>
                        <a:rPr lang="en-US" altLang="zh-TW" sz="1600" b="1" baseline="30000" dirty="0" smtClean="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和 </a:t>
                      </a:r>
                      <a:r>
                        <a:rPr lang="en-US" altLang="zh-TW" sz="1600" b="1" dirty="0" smtClean="0">
                          <a:latin typeface="微軟正黑體" pitchFamily="34" charset="-120"/>
                          <a:ea typeface="微軟正黑體" pitchFamily="34" charset="-120"/>
                        </a:rPr>
                        <a:t>H</a:t>
                      </a:r>
                      <a:r>
                        <a:rPr lang="en-US" altLang="zh-TW" sz="1600" b="1" baseline="-25000" dirty="0" smtClean="0">
                          <a:latin typeface="微軟正黑體" pitchFamily="34" charset="-120"/>
                          <a:ea typeface="微軟正黑體" pitchFamily="34" charset="-120"/>
                        </a:rPr>
                        <a:t>2</a:t>
                      </a:r>
                      <a:r>
                        <a:rPr lang="en-US" altLang="zh-TW" sz="1600" b="1" dirty="0" smtClean="0">
                          <a:latin typeface="微軟正黑體" pitchFamily="34" charset="-120"/>
                          <a:ea typeface="微軟正黑體" pitchFamily="34" charset="-120"/>
                        </a:rPr>
                        <a:t>O</a:t>
                      </a:r>
                      <a:r>
                        <a:rPr lang="en-US" altLang="zh-TW" sz="1600" b="1" baseline="-25000" dirty="0" smtClean="0">
                          <a:latin typeface="微軟正黑體" pitchFamily="34" charset="-120"/>
                          <a:ea typeface="微軟正黑體" pitchFamily="34" charset="-120"/>
                        </a:rPr>
                        <a:t>2 </a:t>
                      </a:r>
                      <a:r>
                        <a:rPr lang="zh-TW" altLang="en-US" sz="1600" b="1" dirty="0" smtClean="0">
                          <a:latin typeface="微軟正黑體" pitchFamily="34" charset="-120"/>
                          <a:ea typeface="微軟正黑體" pitchFamily="34" charset="-120"/>
                        </a:rPr>
                        <a:t>之間</a:t>
                      </a:r>
                      <a:r>
                        <a:rPr lang="zh-TW" altLang="en-US" sz="1600" b="1" dirty="0">
                          <a:latin typeface="微軟正黑體" pitchFamily="34" charset="-120"/>
                          <a:ea typeface="微軟正黑體" pitchFamily="34" charset="-120"/>
                        </a:rPr>
                        <a:t>的鏈反應催化</a:t>
                      </a:r>
                      <a:r>
                        <a:rPr lang="zh-TW" altLang="en-US" sz="1600" b="1" dirty="0" smtClean="0">
                          <a:latin typeface="微軟正黑體" pitchFamily="34" charset="-120"/>
                          <a:ea typeface="微軟正黑體" pitchFamily="34" charset="-120"/>
                        </a:rPr>
                        <a:t>生成 </a:t>
                      </a:r>
                      <a:r>
                        <a:rPr lang="en-US" altLang="zh-TW" sz="1600" b="1" dirty="0" smtClean="0">
                          <a:latin typeface="微軟正黑體" pitchFamily="34" charset="-120"/>
                          <a:ea typeface="微軟正黑體" pitchFamily="34" charset="-120"/>
                        </a:rPr>
                        <a:t>·OH </a:t>
                      </a:r>
                      <a:r>
                        <a:rPr lang="zh-TW" altLang="en-US" sz="1600" b="1" dirty="0" smtClean="0">
                          <a:latin typeface="微軟正黑體" pitchFamily="34" charset="-120"/>
                          <a:ea typeface="微軟正黑體" pitchFamily="34" charset="-120"/>
                        </a:rPr>
                        <a:t>自由基</a:t>
                      </a:r>
                      <a:endParaRPr lang="zh-TW" altLang="en-US" sz="1600"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just" eaLnBrk="1" hangingPunct="1">
                        <a:buNone/>
                      </a:pPr>
                      <a:r>
                        <a:rPr lang="zh-TW" altLang="en-US" sz="1600" b="1" dirty="0">
                          <a:latin typeface="微軟正黑體" pitchFamily="34" charset="-120"/>
                          <a:ea typeface="微軟正黑體" pitchFamily="34" charset="-120"/>
                        </a:rPr>
                        <a:t>直接</a:t>
                      </a:r>
                      <a:r>
                        <a:rPr lang="zh-TW" altLang="en-US" sz="1600" b="1" dirty="0" smtClean="0">
                          <a:latin typeface="微軟正黑體" pitchFamily="34" charset="-120"/>
                          <a:ea typeface="微軟正黑體" pitchFamily="34" charset="-120"/>
                        </a:rPr>
                        <a:t>氧化，主要</a:t>
                      </a:r>
                      <a:r>
                        <a:rPr lang="zh-TW" altLang="en-US" sz="1600" b="1" dirty="0">
                          <a:latin typeface="微軟正黑體" pitchFamily="34" charset="-120"/>
                          <a:ea typeface="微軟正黑體" pitchFamily="34" charset="-120"/>
                        </a:rPr>
                        <a:t>依靠水分子在陽極表面上放電產生</a:t>
                      </a:r>
                      <a:r>
                        <a:rPr lang="zh-TW" altLang="en-US" sz="1600" b="1" dirty="0" smtClean="0">
                          <a:latin typeface="微軟正黑體" pitchFamily="34" charset="-120"/>
                          <a:ea typeface="微軟正黑體" pitchFamily="34" charset="-120"/>
                        </a:rPr>
                        <a:t>的 </a:t>
                      </a:r>
                      <a:r>
                        <a:rPr lang="en-US" altLang="zh-TW" sz="1600" b="1" dirty="0" smtClean="0">
                          <a:latin typeface="微軟正黑體" pitchFamily="34" charset="-120"/>
                          <a:ea typeface="微軟正黑體" pitchFamily="34" charset="-120"/>
                        </a:rPr>
                        <a:t>·OH </a:t>
                      </a:r>
                      <a:r>
                        <a:rPr lang="zh-TW" altLang="en-US" sz="1600" b="1" dirty="0" smtClean="0">
                          <a:latin typeface="微軟正黑體" pitchFamily="34" charset="-120"/>
                          <a:ea typeface="微軟正黑體" pitchFamily="34" charset="-120"/>
                        </a:rPr>
                        <a:t>的</a:t>
                      </a:r>
                      <a:r>
                        <a:rPr lang="zh-TW" altLang="en-US" sz="1600" b="1" dirty="0">
                          <a:latin typeface="微軟正黑體" pitchFamily="34" charset="-120"/>
                          <a:ea typeface="微軟正黑體" pitchFamily="34" charset="-120"/>
                        </a:rPr>
                        <a:t>氧化作用</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just" eaLnBrk="1" hangingPunct="1">
                        <a:buNone/>
                      </a:pPr>
                      <a:r>
                        <a:rPr lang="zh-TW" altLang="en-US" sz="1600" b="1" dirty="0">
                          <a:latin typeface="微軟正黑體" pitchFamily="34" charset="-120"/>
                          <a:ea typeface="微軟正黑體" pitchFamily="34" charset="-120"/>
                        </a:rPr>
                        <a:t>高溫</a:t>
                      </a:r>
                      <a:r>
                        <a:rPr lang="en-US" altLang="zh-TW" sz="1600" b="1" dirty="0">
                          <a:latin typeface="微軟正黑體" pitchFamily="34" charset="-120"/>
                          <a:ea typeface="微軟正黑體" pitchFamily="34" charset="-120"/>
                        </a:rPr>
                        <a:t>(123</a:t>
                      </a:r>
                      <a:r>
                        <a:rPr lang="zh-TW" altLang="en-US" sz="1600" b="1" dirty="0">
                          <a:latin typeface="微軟正黑體" pitchFamily="34" charset="-120"/>
                          <a:ea typeface="微軟正黑體" pitchFamily="34" charset="-120"/>
                        </a:rPr>
                        <a:t>～</a:t>
                      </a:r>
                      <a:r>
                        <a:rPr lang="en-US" altLang="zh-TW" sz="1600" b="1" dirty="0">
                          <a:latin typeface="微軟正黑體" pitchFamily="34" charset="-120"/>
                          <a:ea typeface="微軟正黑體" pitchFamily="34" charset="-120"/>
                        </a:rPr>
                        <a:t>320℃)</a:t>
                      </a:r>
                      <a:r>
                        <a:rPr lang="zh-TW" altLang="en-US" sz="1600" b="1" dirty="0">
                          <a:latin typeface="微軟正黑體" pitchFamily="34" charset="-120"/>
                          <a:ea typeface="微軟正黑體" pitchFamily="34" charset="-120"/>
                        </a:rPr>
                        <a:t>、高壓</a:t>
                      </a:r>
                      <a:r>
                        <a:rPr lang="en-US" altLang="zh-TW" sz="1600" b="1" dirty="0">
                          <a:latin typeface="微軟正黑體" pitchFamily="34" charset="-120"/>
                          <a:ea typeface="微軟正黑體" pitchFamily="34" charset="-120"/>
                        </a:rPr>
                        <a:t>(0.5</a:t>
                      </a:r>
                      <a:r>
                        <a:rPr lang="zh-TW" altLang="en-US" sz="1600" b="1" dirty="0">
                          <a:latin typeface="微軟正黑體" pitchFamily="34" charset="-120"/>
                          <a:ea typeface="微軟正黑體" pitchFamily="34" charset="-120"/>
                        </a:rPr>
                        <a:t>～</a:t>
                      </a:r>
                      <a:r>
                        <a:rPr lang="en-US" altLang="zh-TW" sz="1600" b="1" dirty="0" smtClean="0">
                          <a:latin typeface="微軟正黑體" pitchFamily="34" charset="-120"/>
                          <a:ea typeface="微軟正黑體" pitchFamily="34" charset="-120"/>
                        </a:rPr>
                        <a:t>10</a:t>
                      </a:r>
                      <a:r>
                        <a:rPr lang="zh-TW" altLang="en-US" sz="1600" b="1" dirty="0" smtClean="0">
                          <a:latin typeface="微軟正黑體" pitchFamily="34" charset="-120"/>
                          <a:ea typeface="微軟正黑體" pitchFamily="34" charset="-120"/>
                        </a:rPr>
                        <a:t> </a:t>
                      </a:r>
                      <a:r>
                        <a:rPr lang="en-US" altLang="zh-TW" sz="1600" b="1" dirty="0" err="1" smtClean="0">
                          <a:latin typeface="微軟正黑體" pitchFamily="34" charset="-120"/>
                          <a:ea typeface="微軟正黑體" pitchFamily="34" charset="-120"/>
                        </a:rPr>
                        <a:t>MPa</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和催化劑</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氧化物、貴金屬等</a:t>
                      </a:r>
                      <a:r>
                        <a:rPr lang="en-US" altLang="zh-TW" sz="1600" b="1" dirty="0">
                          <a:latin typeface="微軟正黑體" pitchFamily="34" charset="-120"/>
                          <a:ea typeface="微軟正黑體" pitchFamily="34" charset="-120"/>
                        </a:rPr>
                        <a:t>)</a:t>
                      </a:r>
                      <a:endParaRPr lang="zh-TW" altLang="en-US" sz="1600"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just" eaLnBrk="1" hangingPunct="1">
                        <a:buNone/>
                      </a:pPr>
                      <a:r>
                        <a:rPr lang="zh-TW" altLang="en-US" sz="1600" b="1" dirty="0" smtClean="0">
                          <a:solidFill>
                            <a:srgbClr val="FF0000"/>
                          </a:solidFill>
                          <a:latin typeface="微軟正黑體" pitchFamily="34" charset="-120"/>
                          <a:ea typeface="微軟正黑體" pitchFamily="34" charset="-120"/>
                        </a:rPr>
                        <a:t>貴金屬 </a:t>
                      </a:r>
                      <a:r>
                        <a:rPr lang="en-US" altLang="zh-CN" sz="1600" b="1" dirty="0" smtClean="0">
                          <a:solidFill>
                            <a:srgbClr val="FF0000"/>
                          </a:solidFill>
                          <a:latin typeface="微軟正黑體" pitchFamily="34" charset="-120"/>
                          <a:ea typeface="微軟正黑體" pitchFamily="34" charset="-120"/>
                        </a:rPr>
                        <a:t>A </a:t>
                      </a:r>
                      <a:r>
                        <a:rPr lang="zh-TW" altLang="en-US" sz="1600" b="1" dirty="0" smtClean="0">
                          <a:solidFill>
                            <a:srgbClr val="FF0000"/>
                          </a:solidFill>
                          <a:latin typeface="微軟正黑體" pitchFamily="34" charset="-120"/>
                          <a:ea typeface="微軟正黑體" pitchFamily="34" charset="-120"/>
                        </a:rPr>
                        <a:t>披</a:t>
                      </a:r>
                      <a:r>
                        <a:rPr lang="zh-TW" altLang="en-US" sz="1600" b="1" dirty="0">
                          <a:solidFill>
                            <a:srgbClr val="FF0000"/>
                          </a:solidFill>
                          <a:latin typeface="微軟正黑體" pitchFamily="34" charset="-120"/>
                          <a:ea typeface="微軟正黑體" pitchFamily="34" charset="-120"/>
                        </a:rPr>
                        <a:t>覆於活性碳</a:t>
                      </a:r>
                      <a:r>
                        <a:rPr lang="zh-TW" altLang="en-US" sz="1600" b="1" dirty="0" smtClean="0">
                          <a:solidFill>
                            <a:srgbClr val="FF0000"/>
                          </a:solidFill>
                          <a:latin typeface="微軟正黑體" pitchFamily="34" charset="-120"/>
                          <a:ea typeface="微軟正黑體" pitchFamily="34" charset="-120"/>
                        </a:rPr>
                        <a:t>上，同時</a:t>
                      </a:r>
                      <a:r>
                        <a:rPr lang="zh-TW" altLang="en-US" sz="1600" b="1" dirty="0">
                          <a:solidFill>
                            <a:srgbClr val="FF0000"/>
                          </a:solidFill>
                          <a:latin typeface="微軟正黑體" pitchFamily="34" charset="-120"/>
                          <a:ea typeface="微軟正黑體" pitchFamily="34" charset="-120"/>
                        </a:rPr>
                        <a:t>具有吸附和氧化能力，常溫常壓進行催化氧化</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3112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zh-TW" altLang="en-US" b="1" dirty="0">
                          <a:latin typeface="微軟正黑體" pitchFamily="34" charset="-120"/>
                          <a:ea typeface="微軟正黑體" pitchFamily="34" charset="-120"/>
                        </a:rPr>
                        <a:t>缺點</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just" eaLnBrk="1" hangingPunct="1">
                        <a:buNone/>
                      </a:pPr>
                      <a:r>
                        <a:rPr lang="zh-TW" altLang="en-US" sz="1600" b="1" dirty="0" smtClean="0">
                          <a:latin typeface="微軟正黑體" pitchFamily="34" charset="-120"/>
                          <a:ea typeface="微軟正黑體" pitchFamily="34" charset="-120"/>
                        </a:rPr>
                        <a:t>佔地</a:t>
                      </a:r>
                      <a:r>
                        <a:rPr lang="zh-TW" altLang="en-US" sz="1600" b="1" dirty="0">
                          <a:latin typeface="微軟正黑體" pitchFamily="34" charset="-120"/>
                          <a:ea typeface="微軟正黑體" pitchFamily="34" charset="-120"/>
                        </a:rPr>
                        <a:t>面積大</a:t>
                      </a:r>
                      <a:r>
                        <a:rPr lang="zh-CN" altLang="en-US"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產生污泥</a:t>
                      </a:r>
                      <a:r>
                        <a:rPr lang="zh-CN" altLang="en-US"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培育時間長且降解有極限</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just" eaLnBrk="1" hangingPunct="1">
                        <a:buNone/>
                      </a:pPr>
                      <a:r>
                        <a:rPr lang="zh-TW" altLang="en-US" sz="1600" b="1" dirty="0">
                          <a:latin typeface="微軟正黑體" pitchFamily="34" charset="-120"/>
                          <a:ea typeface="微軟正黑體" pitchFamily="34" charset="-120"/>
                        </a:rPr>
                        <a:t>產生大量污泥需二次處理</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just" eaLnBrk="1" hangingPunct="1">
                        <a:buNone/>
                      </a:pPr>
                      <a:r>
                        <a:rPr lang="zh-TW" altLang="en-US" sz="1600" b="1" dirty="0">
                          <a:latin typeface="微軟正黑體" pitchFamily="34" charset="-120"/>
                          <a:ea typeface="微軟正黑體" pitchFamily="34" charset="-120"/>
                        </a:rPr>
                        <a:t>有毒中間產物</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just" eaLnBrk="1" hangingPunct="1">
                        <a:buNone/>
                      </a:pPr>
                      <a:r>
                        <a:rPr lang="zh-TW" altLang="en-US" sz="1600" b="1" dirty="0">
                          <a:latin typeface="微軟正黑體" pitchFamily="34" charset="-120"/>
                          <a:ea typeface="微軟正黑體" pitchFamily="34" charset="-120"/>
                        </a:rPr>
                        <a:t>高溫高壓條件</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zh-TW" altLang="en-US" sz="1500" b="1" dirty="0" smtClean="0">
                          <a:latin typeface="微軟正黑體" pitchFamily="34" charset="-120"/>
                          <a:ea typeface="微軟正黑體" pitchFamily="34" charset="-120"/>
                        </a:rPr>
                        <a:t>催化劑的回收利用</a:t>
                      </a:r>
                      <a:endParaRPr lang="zh-TW" altLang="en-US" sz="1500"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0160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zh-TW" altLang="en-US" b="1" dirty="0">
                          <a:latin typeface="微軟正黑體" pitchFamily="34" charset="-120"/>
                          <a:ea typeface="微軟正黑體" pitchFamily="34" charset="-120"/>
                        </a:rPr>
                        <a:t>成本</a:t>
                      </a: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en-US" altLang="zh-CN"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en-US" altLang="zh-CN"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en-US" altLang="zh-CN"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en-US" altLang="zh-CN"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新細明體" panose="02020500000000000000" pitchFamily="18" charset="-12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stStyle>
                    <a:p>
                      <a:pPr lvl="0" algn="ctr" eaLnBrk="1" hangingPunct="1">
                        <a:buNone/>
                      </a:pPr>
                      <a:r>
                        <a:rPr lang="en-US" altLang="zh-CN"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a:txBody>
                  <a:tcPr marL="68576" marR="68576" marT="45719" marB="45719"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29</a:t>
            </a:fld>
            <a:endParaRPr lang="zh-TW" altLang="en-US" dirty="0"/>
          </a:p>
        </p:txBody>
      </p:sp>
      <p:sp>
        <p:nvSpPr>
          <p:cNvPr id="5" name="投影片編號版面配置區 3"/>
          <p:cNvSpPr txBox="1">
            <a:spLocks/>
          </p:cNvSpPr>
          <p:nvPr/>
        </p:nvSpPr>
        <p:spPr bwMode="white">
          <a:xfrm>
            <a:off x="3276600" y="6572250"/>
            <a:ext cx="2133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4866782-C2A9-4205-9E3C-40E3DE4AC35A}" type="slidenum">
              <a:rPr kumimoji="0" lang="zh-TW" altLang="en-US" sz="1000" b="1" i="0" u="none" strike="noStrike" kern="1200" cap="none" spc="0" normalizeH="0" baseline="0" noProof="0" smtClean="0">
                <a:ln>
                  <a:noFill/>
                </a:ln>
                <a:solidFill>
                  <a:schemeClr val="bg1"/>
                </a:solidFill>
                <a:effectLst/>
                <a:uLnTx/>
                <a:uFillTx/>
                <a:latin typeface="+mn-lt"/>
                <a:ea typeface="新細明體"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zh-TW" altLang="en-US" sz="1000" b="1" i="0" u="none" strike="noStrike" kern="1200" cap="none" spc="0" normalizeH="0" baseline="0" noProof="0" dirty="0">
              <a:ln>
                <a:noFill/>
              </a:ln>
              <a:solidFill>
                <a:schemeClr val="bg1"/>
              </a:solidFill>
              <a:effectLst/>
              <a:uLnTx/>
              <a:uFillTx/>
              <a:latin typeface="+mn-lt"/>
              <a:ea typeface="新細明體" charset="-120"/>
              <a:cs typeface="+mn-cs"/>
            </a:endParaRPr>
          </a:p>
        </p:txBody>
      </p:sp>
      <p:pic>
        <p:nvPicPr>
          <p:cNvPr id="6" name="圖片 5">
            <a:extLst>
              <a:ext uri="{FF2B5EF4-FFF2-40B4-BE49-F238E27FC236}">
                <a16:creationId xmlns="" xmlns:a16="http://schemas.microsoft.com/office/drawing/2014/main" id="{DC54377A-F78C-4C59-91AB-77710E893BA0}"/>
              </a:ext>
            </a:extLst>
          </p:cNvPr>
          <p:cNvPicPr>
            <a:picLocks noChangeAspect="1"/>
          </p:cNvPicPr>
          <p:nvPr/>
        </p:nvPicPr>
        <p:blipFill>
          <a:blip r:embed="rId2" cstate="print"/>
          <a:stretch>
            <a:fillRect/>
          </a:stretch>
        </p:blipFill>
        <p:spPr>
          <a:xfrm>
            <a:off x="452914" y="3340201"/>
            <a:ext cx="3714750" cy="1614385"/>
          </a:xfrm>
          <a:prstGeom prst="rect">
            <a:avLst/>
          </a:prstGeom>
        </p:spPr>
      </p:pic>
      <p:cxnSp>
        <p:nvCxnSpPr>
          <p:cNvPr id="7" name="直線接點 6">
            <a:extLst>
              <a:ext uri="{FF2B5EF4-FFF2-40B4-BE49-F238E27FC236}">
                <a16:creationId xmlns="" xmlns:a16="http://schemas.microsoft.com/office/drawing/2014/main" id="{6EC1234C-AA3A-44C5-B8E7-E2AEF3B8A78C}"/>
              </a:ext>
            </a:extLst>
          </p:cNvPr>
          <p:cNvCxnSpPr>
            <a:cxnSpLocks/>
          </p:cNvCxnSpPr>
          <p:nvPr/>
        </p:nvCxnSpPr>
        <p:spPr>
          <a:xfrm>
            <a:off x="347459" y="1687965"/>
            <a:ext cx="4847800" cy="0"/>
          </a:xfrm>
          <a:prstGeom prst="line">
            <a:avLst/>
          </a:prstGeom>
          <a:ln w="28575">
            <a:solidFill>
              <a:srgbClr val="358600"/>
            </a:solidFill>
          </a:ln>
        </p:spPr>
        <p:style>
          <a:lnRef idx="1">
            <a:schemeClr val="dk1"/>
          </a:lnRef>
          <a:fillRef idx="0">
            <a:schemeClr val="dk1"/>
          </a:fillRef>
          <a:effectRef idx="0">
            <a:schemeClr val="dk1"/>
          </a:effectRef>
          <a:fontRef idx="minor">
            <a:schemeClr val="tx1"/>
          </a:fontRef>
        </p:style>
      </p:cxnSp>
      <p:sp>
        <p:nvSpPr>
          <p:cNvPr id="8" name="標題 1">
            <a:extLst>
              <a:ext uri="{FF2B5EF4-FFF2-40B4-BE49-F238E27FC236}">
                <a16:creationId xmlns="" xmlns:a16="http://schemas.microsoft.com/office/drawing/2014/main" id="{BC4A2684-9779-4C1F-8409-320E7BACD474}"/>
              </a:ext>
            </a:extLst>
          </p:cNvPr>
          <p:cNvSpPr>
            <a:spLocks noGrp="1"/>
          </p:cNvSpPr>
          <p:nvPr>
            <p:ph type="title"/>
          </p:nvPr>
        </p:nvSpPr>
        <p:spPr>
          <a:xfrm>
            <a:off x="755576" y="116632"/>
            <a:ext cx="7543800" cy="637590"/>
          </a:xfrm>
        </p:spPr>
        <p:txBody>
          <a:bodyPr>
            <a:normAutofit/>
          </a:bodyPr>
          <a:lstStyle/>
          <a:p>
            <a:r>
              <a:rPr lang="zh-TW" altLang="en-US" sz="3200" b="1" dirty="0">
                <a:effectLst>
                  <a:outerShdw blurRad="38100" dist="38100" dir="2700000" algn="tl">
                    <a:srgbClr val="000000">
                      <a:alpha val="43137"/>
                    </a:srgbClr>
                  </a:outerShdw>
                </a:effectLst>
                <a:latin typeface="微軟正黑體" pitchFamily="34" charset="-120"/>
                <a:ea typeface="微軟正黑體" pitchFamily="34" charset="-120"/>
              </a:rPr>
              <a:t>理論依據 </a:t>
            </a:r>
            <a:r>
              <a:rPr lang="en-US" altLang="zh-TW" sz="3200" b="1" dirty="0">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3200" b="1" dirty="0">
                <a:effectLst>
                  <a:outerShdw blurRad="38100" dist="38100" dir="2700000" algn="tl">
                    <a:srgbClr val="000000">
                      <a:alpha val="43137"/>
                    </a:srgbClr>
                  </a:outerShdw>
                </a:effectLst>
                <a:latin typeface="微軟正黑體" pitchFamily="34" charset="-120"/>
                <a:ea typeface="微軟正黑體" pitchFamily="34" charset="-120"/>
              </a:rPr>
              <a:t>文獻回顧 </a:t>
            </a:r>
            <a:r>
              <a:rPr lang="en-US" altLang="zh-TW" sz="32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200" b="1" dirty="0">
                <a:effectLst>
                  <a:outerShdw blurRad="38100" dist="38100" dir="2700000" algn="tl">
                    <a:srgbClr val="000000">
                      <a:alpha val="43137"/>
                    </a:srgbClr>
                  </a:outerShdw>
                </a:effectLst>
                <a:latin typeface="微軟正黑體" pitchFamily="34" charset="-120"/>
                <a:ea typeface="微軟正黑體" pitchFamily="34" charset="-120"/>
              </a:rPr>
              <a:t>氨氮廢水觸媒應用</a:t>
            </a:r>
            <a:r>
              <a:rPr lang="en-US" altLang="zh-TW" sz="3200" b="1" dirty="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3200" b="1" dirty="0">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9" name="圖片 8">
            <a:extLst>
              <a:ext uri="{FF2B5EF4-FFF2-40B4-BE49-F238E27FC236}">
                <a16:creationId xmlns="" xmlns:a16="http://schemas.microsoft.com/office/drawing/2014/main" id="{64C61595-6984-4D2A-A2F3-48C276E3535A}"/>
              </a:ext>
            </a:extLst>
          </p:cNvPr>
          <p:cNvPicPr>
            <a:picLocks noChangeAspect="1"/>
          </p:cNvPicPr>
          <p:nvPr/>
        </p:nvPicPr>
        <p:blipFill>
          <a:blip r:embed="rId3" cstate="print"/>
          <a:stretch>
            <a:fillRect/>
          </a:stretch>
        </p:blipFill>
        <p:spPr>
          <a:xfrm>
            <a:off x="5436097" y="828986"/>
            <a:ext cx="3707904" cy="2816038"/>
          </a:xfrm>
          <a:prstGeom prst="rect">
            <a:avLst/>
          </a:prstGeom>
        </p:spPr>
      </p:pic>
      <p:pic>
        <p:nvPicPr>
          <p:cNvPr id="10" name="圖片 9">
            <a:extLst>
              <a:ext uri="{FF2B5EF4-FFF2-40B4-BE49-F238E27FC236}">
                <a16:creationId xmlns="" xmlns:a16="http://schemas.microsoft.com/office/drawing/2014/main" id="{28DF500F-1F20-4FB3-8DF6-3029229CA4D5}"/>
              </a:ext>
            </a:extLst>
          </p:cNvPr>
          <p:cNvPicPr>
            <a:picLocks noChangeAspect="1"/>
          </p:cNvPicPr>
          <p:nvPr/>
        </p:nvPicPr>
        <p:blipFill>
          <a:blip r:embed="rId4" cstate="print"/>
          <a:stretch>
            <a:fillRect/>
          </a:stretch>
        </p:blipFill>
        <p:spPr>
          <a:xfrm>
            <a:off x="755576" y="1844824"/>
            <a:ext cx="4494981" cy="894674"/>
          </a:xfrm>
          <a:prstGeom prst="rect">
            <a:avLst/>
          </a:prstGeom>
        </p:spPr>
      </p:pic>
      <p:pic>
        <p:nvPicPr>
          <p:cNvPr id="11" name="圖片 10">
            <a:extLst>
              <a:ext uri="{FF2B5EF4-FFF2-40B4-BE49-F238E27FC236}">
                <a16:creationId xmlns="" xmlns:a16="http://schemas.microsoft.com/office/drawing/2014/main" id="{11F68E2A-02F5-486F-A6B1-3DCB48FE61ED}"/>
              </a:ext>
            </a:extLst>
          </p:cNvPr>
          <p:cNvPicPr>
            <a:picLocks noChangeAspect="1"/>
          </p:cNvPicPr>
          <p:nvPr/>
        </p:nvPicPr>
        <p:blipFill>
          <a:blip r:embed="rId5" cstate="print"/>
          <a:stretch>
            <a:fillRect/>
          </a:stretch>
        </p:blipFill>
        <p:spPr>
          <a:xfrm>
            <a:off x="4283968" y="3573016"/>
            <a:ext cx="4510509" cy="278762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a:t>
            </a:fld>
            <a:endParaRPr lang="zh-TW" altLang="en-US" dirty="0"/>
          </a:p>
        </p:txBody>
      </p:sp>
      <p:pic>
        <p:nvPicPr>
          <p:cNvPr id="642050" name="Picture 2"/>
          <p:cNvPicPr>
            <a:picLocks noChangeAspect="1" noChangeArrowheads="1"/>
          </p:cNvPicPr>
          <p:nvPr/>
        </p:nvPicPr>
        <p:blipFill>
          <a:blip r:embed="rId2" cstate="print"/>
          <a:srcRect/>
          <a:stretch>
            <a:fillRect/>
          </a:stretch>
        </p:blipFill>
        <p:spPr bwMode="auto">
          <a:xfrm>
            <a:off x="895350" y="1562100"/>
            <a:ext cx="73533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30</a:t>
            </a:fld>
            <a:endParaRPr lang="zh-TW" altLang="en-US" dirty="0"/>
          </a:p>
        </p:txBody>
      </p:sp>
      <p:sp>
        <p:nvSpPr>
          <p:cNvPr id="5" name="Rectangle 2">
            <a:extLst>
              <a:ext uri="{FF2B5EF4-FFF2-40B4-BE49-F238E27FC236}">
                <a16:creationId xmlns="" xmlns:a16="http://schemas.microsoft.com/office/drawing/2014/main" id="{7B59F15F-AAF8-44AF-B962-0571C59E7A71}"/>
              </a:ext>
            </a:extLst>
          </p:cNvPr>
          <p:cNvSpPr>
            <a:spLocks noGrp="1" noChangeArrowheads="1"/>
          </p:cNvSpPr>
          <p:nvPr>
            <p:ph type="title"/>
          </p:nvPr>
        </p:nvSpPr>
        <p:spPr>
          <a:xfrm>
            <a:off x="539552" y="0"/>
            <a:ext cx="8229600" cy="868958"/>
          </a:xfrm>
        </p:spPr>
        <p:txBody>
          <a:bodyPr/>
          <a:lstStyle/>
          <a:p>
            <a:r>
              <a:rPr lang="zh-TW" altLang="zh-TW" b="1" dirty="0">
                <a:latin typeface="微軟正黑體" pitchFamily="34" charset="-120"/>
                <a:ea typeface="微軟正黑體" pitchFamily="34" charset="-120"/>
              </a:rPr>
              <a:t>氣提</a:t>
            </a:r>
            <a:r>
              <a:rPr lang="en-US" altLang="zh-TW" b="1" dirty="0">
                <a:latin typeface="微軟正黑體" pitchFamily="34" charset="-120"/>
                <a:ea typeface="微軟正黑體" pitchFamily="34" charset="-120"/>
              </a:rPr>
              <a:t>/</a:t>
            </a:r>
            <a:r>
              <a:rPr lang="zh-TW" altLang="zh-TW" b="1" dirty="0">
                <a:latin typeface="微軟正黑體" pitchFamily="34" charset="-120"/>
                <a:ea typeface="微軟正黑體" pitchFamily="34" charset="-120"/>
              </a:rPr>
              <a:t>觸媒氧化之氨氮廢水處理程序</a:t>
            </a:r>
            <a:endParaRPr lang="zh-TW" altLang="en-US" b="1" dirty="0">
              <a:latin typeface="微軟正黑體" pitchFamily="34" charset="-120"/>
              <a:ea typeface="微軟正黑體" pitchFamily="34" charset="-120"/>
            </a:endParaRPr>
          </a:p>
        </p:txBody>
      </p:sp>
      <p:pic>
        <p:nvPicPr>
          <p:cNvPr id="7" name="圖片 6">
            <a:extLst>
              <a:ext uri="{FF2B5EF4-FFF2-40B4-BE49-F238E27FC236}">
                <a16:creationId xmlns="" xmlns:a16="http://schemas.microsoft.com/office/drawing/2014/main" id="{0693C1D6-9A3E-49FB-B03C-D3839B80A14A}"/>
              </a:ext>
            </a:extLst>
          </p:cNvPr>
          <p:cNvPicPr/>
          <p:nvPr/>
        </p:nvPicPr>
        <p:blipFill>
          <a:blip r:embed="rId2" cstate="print"/>
          <a:stretch>
            <a:fillRect/>
          </a:stretch>
        </p:blipFill>
        <p:spPr>
          <a:xfrm>
            <a:off x="539552" y="2132856"/>
            <a:ext cx="8064895" cy="3492388"/>
          </a:xfrm>
          <a:prstGeom prst="rect">
            <a:avLst/>
          </a:prstGeom>
        </p:spPr>
      </p:pic>
      <p:sp>
        <p:nvSpPr>
          <p:cNvPr id="8" name="文字方塊 7">
            <a:extLst>
              <a:ext uri="{FF2B5EF4-FFF2-40B4-BE49-F238E27FC236}">
                <a16:creationId xmlns="" xmlns:a16="http://schemas.microsoft.com/office/drawing/2014/main" id="{EE2DD0D0-163D-4111-8FF6-C5001D855A51}"/>
              </a:ext>
            </a:extLst>
          </p:cNvPr>
          <p:cNvSpPr txBox="1"/>
          <p:nvPr/>
        </p:nvSpPr>
        <p:spPr>
          <a:xfrm>
            <a:off x="4860032" y="1562881"/>
            <a:ext cx="2525050" cy="369332"/>
          </a:xfrm>
          <a:prstGeom prst="rect">
            <a:avLst/>
          </a:prstGeom>
          <a:solidFill>
            <a:srgbClr val="FFFF00"/>
          </a:solidFill>
        </p:spPr>
        <p:txBody>
          <a:bodyPr wrap="none" rtlCol="0">
            <a:spAutoFit/>
          </a:bodyPr>
          <a:lstStyle/>
          <a:p>
            <a:r>
              <a:rPr lang="en-US" altLang="zh-TW" b="1" dirty="0" smtClean="0">
                <a:solidFill>
                  <a:srgbClr val="0000FF"/>
                </a:solidFill>
                <a:latin typeface="微軟正黑體" pitchFamily="34" charset="-120"/>
                <a:ea typeface="微軟正黑體" pitchFamily="34" charset="-120"/>
              </a:rPr>
              <a:t>NH</a:t>
            </a:r>
            <a:r>
              <a:rPr lang="en-US" altLang="zh-TW" b="1" baseline="-25000" dirty="0" smtClean="0">
                <a:solidFill>
                  <a:srgbClr val="0000FF"/>
                </a:solidFill>
                <a:latin typeface="微軟正黑體" pitchFamily="34" charset="-120"/>
                <a:ea typeface="微軟正黑體" pitchFamily="34" charset="-120"/>
              </a:rPr>
              <a:t>3</a:t>
            </a:r>
            <a:r>
              <a:rPr lang="zh-TW" altLang="en-US" b="1" baseline="-25000" dirty="0" smtClean="0">
                <a:solidFill>
                  <a:srgbClr val="0000FF"/>
                </a:solidFill>
                <a:latin typeface="微軟正黑體" pitchFamily="34" charset="-120"/>
                <a:ea typeface="微軟正黑體" pitchFamily="34" charset="-120"/>
              </a:rPr>
              <a:t> </a:t>
            </a:r>
            <a:r>
              <a:rPr lang="zh-TW" altLang="zh-TW" b="1" dirty="0" smtClean="0">
                <a:solidFill>
                  <a:srgbClr val="0000FF"/>
                </a:solidFill>
                <a:latin typeface="微軟正黑體" pitchFamily="34" charset="-120"/>
                <a:ea typeface="微軟正黑體" pitchFamily="34" charset="-120"/>
              </a:rPr>
              <a:t>氧化成</a:t>
            </a:r>
            <a:r>
              <a:rPr lang="zh-TW" altLang="en-US" b="1" dirty="0" smtClean="0">
                <a:solidFill>
                  <a:srgbClr val="0000FF"/>
                </a:solidFill>
                <a:latin typeface="微軟正黑體" pitchFamily="34" charset="-120"/>
                <a:ea typeface="微軟正黑體" pitchFamily="34" charset="-120"/>
              </a:rPr>
              <a:t> </a:t>
            </a:r>
            <a:r>
              <a:rPr lang="en-US" altLang="zh-TW" b="1" dirty="0" smtClean="0">
                <a:solidFill>
                  <a:srgbClr val="0000FF"/>
                </a:solidFill>
                <a:latin typeface="微軟正黑體" pitchFamily="34" charset="-120"/>
                <a:ea typeface="微軟正黑體" pitchFamily="34" charset="-120"/>
              </a:rPr>
              <a:t>N</a:t>
            </a:r>
            <a:r>
              <a:rPr lang="en-US" altLang="zh-TW" b="1" baseline="-25000" dirty="0" smtClean="0">
                <a:solidFill>
                  <a:srgbClr val="0000FF"/>
                </a:solidFill>
                <a:latin typeface="微軟正黑體" pitchFamily="34" charset="-120"/>
                <a:ea typeface="微軟正黑體" pitchFamily="34" charset="-120"/>
              </a:rPr>
              <a:t>2</a:t>
            </a:r>
            <a:r>
              <a:rPr lang="en-US" altLang="zh-TW" b="1" dirty="0" smtClean="0">
                <a:solidFill>
                  <a:srgbClr val="0000FF"/>
                </a:solidFill>
                <a:latin typeface="微軟正黑體" pitchFamily="34" charset="-120"/>
                <a:ea typeface="微軟正黑體" pitchFamily="34" charset="-120"/>
              </a:rPr>
              <a:t> </a:t>
            </a:r>
            <a:r>
              <a:rPr lang="zh-TW" altLang="zh-TW" b="1" dirty="0" smtClean="0">
                <a:solidFill>
                  <a:srgbClr val="0000FF"/>
                </a:solidFill>
                <a:latin typeface="微軟正黑體" pitchFamily="34" charset="-120"/>
                <a:ea typeface="微軟正黑體" pitchFamily="34" charset="-120"/>
              </a:rPr>
              <a:t>及</a:t>
            </a:r>
            <a:r>
              <a:rPr lang="zh-TW" altLang="en-US" b="1" dirty="0" smtClean="0">
                <a:solidFill>
                  <a:srgbClr val="0000FF"/>
                </a:solidFill>
                <a:latin typeface="微軟正黑體" pitchFamily="34" charset="-120"/>
                <a:ea typeface="微軟正黑體" pitchFamily="34" charset="-120"/>
              </a:rPr>
              <a:t> </a:t>
            </a:r>
            <a:r>
              <a:rPr lang="en-US" altLang="zh-TW" b="1" dirty="0" smtClean="0">
                <a:solidFill>
                  <a:srgbClr val="0000FF"/>
                </a:solidFill>
                <a:latin typeface="微軟正黑體" pitchFamily="34" charset="-120"/>
                <a:ea typeface="微軟正黑體" pitchFamily="34" charset="-120"/>
              </a:rPr>
              <a:t>H</a:t>
            </a:r>
            <a:r>
              <a:rPr lang="en-US" altLang="zh-TW" b="1" baseline="-25000" dirty="0" smtClean="0">
                <a:solidFill>
                  <a:srgbClr val="0000FF"/>
                </a:solidFill>
                <a:latin typeface="微軟正黑體" pitchFamily="34" charset="-120"/>
                <a:ea typeface="微軟正黑體" pitchFamily="34" charset="-120"/>
              </a:rPr>
              <a:t>2</a:t>
            </a:r>
            <a:r>
              <a:rPr lang="en-US" altLang="zh-TW" b="1" dirty="0" smtClean="0">
                <a:solidFill>
                  <a:srgbClr val="0000FF"/>
                </a:solidFill>
                <a:latin typeface="微軟正黑體" pitchFamily="34" charset="-120"/>
                <a:ea typeface="微軟正黑體" pitchFamily="34" charset="-120"/>
              </a:rPr>
              <a:t>O</a:t>
            </a:r>
            <a:endParaRPr lang="zh-TW" altLang="en-US" b="1" dirty="0">
              <a:solidFill>
                <a:srgbClr val="0000FF"/>
              </a:solidFill>
              <a:latin typeface="微軟正黑體" pitchFamily="34" charset="-120"/>
              <a:ea typeface="微軟正黑體" pitchFamily="34" charset="-120"/>
            </a:endParaRPr>
          </a:p>
        </p:txBody>
      </p:sp>
      <p:sp>
        <p:nvSpPr>
          <p:cNvPr id="9" name="文字方塊 8">
            <a:extLst>
              <a:ext uri="{FF2B5EF4-FFF2-40B4-BE49-F238E27FC236}">
                <a16:creationId xmlns="" xmlns:a16="http://schemas.microsoft.com/office/drawing/2014/main" id="{40F64416-3C35-4290-BE62-D2DFA43F32F0}"/>
              </a:ext>
            </a:extLst>
          </p:cNvPr>
          <p:cNvSpPr txBox="1"/>
          <p:nvPr/>
        </p:nvSpPr>
        <p:spPr>
          <a:xfrm>
            <a:off x="4860032" y="3825044"/>
            <a:ext cx="492443" cy="424732"/>
          </a:xfrm>
          <a:prstGeom prst="rect">
            <a:avLst/>
          </a:prstGeom>
          <a:noFill/>
        </p:spPr>
        <p:txBody>
          <a:bodyPr wrap="none" rtlCol="0">
            <a:spAutoFit/>
          </a:bodyPr>
          <a:lstStyle/>
          <a:p>
            <a:r>
              <a:rPr lang="zh-TW" altLang="en-US" dirty="0">
                <a:solidFill>
                  <a:srgbClr val="FF0000"/>
                </a:solidFill>
              </a:rPr>
              <a:t>氣</a:t>
            </a:r>
          </a:p>
        </p:txBody>
      </p:sp>
      <p:sp>
        <p:nvSpPr>
          <p:cNvPr id="10" name="文字方塊 9">
            <a:extLst>
              <a:ext uri="{FF2B5EF4-FFF2-40B4-BE49-F238E27FC236}">
                <a16:creationId xmlns="" xmlns:a16="http://schemas.microsoft.com/office/drawing/2014/main" id="{DD8D9932-576C-401A-ABD6-6A8F1862E45A}"/>
              </a:ext>
            </a:extLst>
          </p:cNvPr>
          <p:cNvSpPr txBox="1"/>
          <p:nvPr/>
        </p:nvSpPr>
        <p:spPr>
          <a:xfrm>
            <a:off x="5436097" y="5196889"/>
            <a:ext cx="492443" cy="424732"/>
          </a:xfrm>
          <a:prstGeom prst="rect">
            <a:avLst/>
          </a:prstGeom>
          <a:noFill/>
        </p:spPr>
        <p:txBody>
          <a:bodyPr wrap="none" rtlCol="0">
            <a:spAutoFit/>
          </a:bodyPr>
          <a:lstStyle/>
          <a:p>
            <a:r>
              <a:rPr lang="zh-TW" altLang="en-US" dirty="0">
                <a:solidFill>
                  <a:srgbClr val="FF0000"/>
                </a:solidFill>
              </a:rPr>
              <a:t>水</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31</a:t>
            </a:fld>
            <a:endParaRPr lang="zh-TW" altLang="en-US" dirty="0"/>
          </a:p>
        </p:txBody>
      </p:sp>
      <p:sp>
        <p:nvSpPr>
          <p:cNvPr id="5" name="Rectangle 2">
            <a:extLst>
              <a:ext uri="{FF2B5EF4-FFF2-40B4-BE49-F238E27FC236}">
                <a16:creationId xmlns="" xmlns:a16="http://schemas.microsoft.com/office/drawing/2014/main" id="{7B59F15F-AAF8-44AF-B962-0571C59E7A71}"/>
              </a:ext>
            </a:extLst>
          </p:cNvPr>
          <p:cNvSpPr>
            <a:spLocks noGrp="1" noChangeArrowheads="1"/>
          </p:cNvSpPr>
          <p:nvPr>
            <p:ph type="title"/>
          </p:nvPr>
        </p:nvSpPr>
        <p:spPr>
          <a:xfrm>
            <a:off x="467544" y="0"/>
            <a:ext cx="8229600" cy="868958"/>
          </a:xfrm>
        </p:spPr>
        <p:txBody>
          <a:bodyPr/>
          <a:lstStyle/>
          <a:p>
            <a:r>
              <a:rPr lang="zh-TW" altLang="zh-TW" b="1" dirty="0">
                <a:latin typeface="微軟正黑體" pitchFamily="34" charset="-120"/>
                <a:ea typeface="微軟正黑體" pitchFamily="34" charset="-120"/>
              </a:rPr>
              <a:t>氣提</a:t>
            </a:r>
            <a:r>
              <a:rPr lang="en-US" altLang="zh-TW" b="1" dirty="0">
                <a:latin typeface="微軟正黑體" pitchFamily="34" charset="-120"/>
                <a:ea typeface="微軟正黑體" pitchFamily="34" charset="-120"/>
              </a:rPr>
              <a:t>/</a:t>
            </a:r>
            <a:r>
              <a:rPr lang="zh-TW" altLang="zh-TW" b="1" dirty="0">
                <a:latin typeface="微軟正黑體" pitchFamily="34" charset="-120"/>
                <a:ea typeface="微軟正黑體" pitchFamily="34" charset="-120"/>
              </a:rPr>
              <a:t>觸媒氧化</a:t>
            </a:r>
            <a:r>
              <a:rPr lang="zh-TW" altLang="zh-TW" b="1" dirty="0" smtClean="0">
                <a:latin typeface="微軟正黑體" pitchFamily="34" charset="-120"/>
                <a:ea typeface="微軟正黑體" pitchFamily="34" charset="-120"/>
              </a:rPr>
              <a:t>之</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pilot</a:t>
            </a:r>
            <a:r>
              <a:rPr lang="zh-TW" altLang="en-US" b="1" dirty="0" smtClean="0">
                <a:latin typeface="微軟正黑體" pitchFamily="34" charset="-120"/>
                <a:ea typeface="微軟正黑體" pitchFamily="34" charset="-120"/>
              </a:rPr>
              <a:t> 處理</a:t>
            </a:r>
            <a:r>
              <a:rPr lang="zh-TW" altLang="en-US" b="1" dirty="0">
                <a:latin typeface="微軟正黑體" pitchFamily="34" charset="-120"/>
                <a:ea typeface="微軟正黑體" pitchFamily="34" charset="-120"/>
              </a:rPr>
              <a:t>流程</a:t>
            </a:r>
          </a:p>
        </p:txBody>
      </p:sp>
      <p:pic>
        <p:nvPicPr>
          <p:cNvPr id="7" name="圖片 6">
            <a:extLst>
              <a:ext uri="{FF2B5EF4-FFF2-40B4-BE49-F238E27FC236}">
                <a16:creationId xmlns="" xmlns:a16="http://schemas.microsoft.com/office/drawing/2014/main" id="{03F77034-72B2-4476-B46C-3E1698C6A358}"/>
              </a:ext>
            </a:extLst>
          </p:cNvPr>
          <p:cNvPicPr>
            <a:picLocks noChangeAspect="1"/>
          </p:cNvPicPr>
          <p:nvPr/>
        </p:nvPicPr>
        <p:blipFill>
          <a:blip r:embed="rId2" cstate="print"/>
          <a:stretch>
            <a:fillRect/>
          </a:stretch>
        </p:blipFill>
        <p:spPr>
          <a:xfrm>
            <a:off x="575556" y="1088740"/>
            <a:ext cx="6444716" cy="4112959"/>
          </a:xfrm>
          <a:prstGeom prst="rect">
            <a:avLst/>
          </a:prstGeom>
        </p:spPr>
      </p:pic>
      <p:pic>
        <p:nvPicPr>
          <p:cNvPr id="8" name="圖片 7">
            <a:extLst>
              <a:ext uri="{FF2B5EF4-FFF2-40B4-BE49-F238E27FC236}">
                <a16:creationId xmlns="" xmlns:a16="http://schemas.microsoft.com/office/drawing/2014/main" id="{554E5FFE-D36A-452F-ACA2-A202426A9604}"/>
              </a:ext>
            </a:extLst>
          </p:cNvPr>
          <p:cNvPicPr/>
          <p:nvPr/>
        </p:nvPicPr>
        <p:blipFill rotWithShape="1">
          <a:blip r:embed="rId3" cstate="print">
            <a:extLst>
              <a:ext uri="{28A0092B-C50C-407E-A947-70E740481C1C}">
                <a14:useLocalDpi xmlns="" xmlns:a14="http://schemas.microsoft.com/office/drawing/2010/main" val="0"/>
              </a:ext>
            </a:extLst>
          </a:blip>
          <a:srcRect l="5057" t="4566" r="18349" b="5718"/>
          <a:stretch/>
        </p:blipFill>
        <p:spPr bwMode="auto">
          <a:xfrm>
            <a:off x="5760132" y="4482728"/>
            <a:ext cx="2474074" cy="2000622"/>
          </a:xfrm>
          <a:prstGeom prst="rect">
            <a:avLst/>
          </a:prstGeom>
          <a:ln>
            <a:noFill/>
          </a:ln>
          <a:extLst>
            <a:ext uri="{53640926-AAD7-44D8-BBD7-CCE9431645EC}">
              <a14:shadowObscured xmlns="" xmlns:a14="http://schemas.microsoft.com/office/drawing/2010/main"/>
            </a:ext>
          </a:extLst>
        </p:spPr>
      </p:pic>
      <p:sp>
        <p:nvSpPr>
          <p:cNvPr id="9" name="文字方塊 29">
            <a:extLst>
              <a:ext uri="{FF2B5EF4-FFF2-40B4-BE49-F238E27FC236}">
                <a16:creationId xmlns="" xmlns:a16="http://schemas.microsoft.com/office/drawing/2014/main" id="{6A9D195C-3CBD-4890-BEB8-3DEBAFCB0439}"/>
              </a:ext>
            </a:extLst>
          </p:cNvPr>
          <p:cNvSpPr txBox="1"/>
          <p:nvPr/>
        </p:nvSpPr>
        <p:spPr>
          <a:xfrm>
            <a:off x="6442193" y="4695514"/>
            <a:ext cx="830107" cy="552464"/>
          </a:xfrm>
          <a:prstGeom prst="roundRect">
            <a:avLst/>
          </a:prstGeom>
          <a:solidFill>
            <a:schemeClr val="accent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氨氮</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氣提塔</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0" name="文字方塊 27">
            <a:extLst>
              <a:ext uri="{FF2B5EF4-FFF2-40B4-BE49-F238E27FC236}">
                <a16:creationId xmlns="" xmlns:a16="http://schemas.microsoft.com/office/drawing/2014/main" id="{432EFB75-F1C5-4813-BF2F-1E904A620E6F}"/>
              </a:ext>
            </a:extLst>
          </p:cNvPr>
          <p:cNvSpPr txBox="1"/>
          <p:nvPr/>
        </p:nvSpPr>
        <p:spPr>
          <a:xfrm>
            <a:off x="7503896" y="4424708"/>
            <a:ext cx="920532" cy="575945"/>
          </a:xfrm>
          <a:prstGeom prst="roundRect">
            <a:avLst/>
          </a:prstGeom>
          <a:solidFill>
            <a:schemeClr val="accent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COAC</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固定床</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1" name="文字方塊 28">
            <a:extLst>
              <a:ext uri="{FF2B5EF4-FFF2-40B4-BE49-F238E27FC236}">
                <a16:creationId xmlns="" xmlns:a16="http://schemas.microsoft.com/office/drawing/2014/main" id="{CA513784-F996-4CDA-86D6-0A7B19235A3B}"/>
              </a:ext>
            </a:extLst>
          </p:cNvPr>
          <p:cNvSpPr txBox="1"/>
          <p:nvPr/>
        </p:nvSpPr>
        <p:spPr>
          <a:xfrm>
            <a:off x="5425435" y="4971746"/>
            <a:ext cx="957580" cy="575945"/>
          </a:xfrm>
          <a:prstGeom prst="roundRect">
            <a:avLst/>
          </a:prstGeom>
          <a:solidFill>
            <a:schemeClr val="accent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進水</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(pH</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調整</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2" name="文字方塊 11">
            <a:extLst>
              <a:ext uri="{FF2B5EF4-FFF2-40B4-BE49-F238E27FC236}">
                <a16:creationId xmlns="" xmlns:a16="http://schemas.microsoft.com/office/drawing/2014/main" id="{3FC0B027-8FF8-4CA1-92DF-D24644D6AC24}"/>
              </a:ext>
            </a:extLst>
          </p:cNvPr>
          <p:cNvSpPr txBox="1"/>
          <p:nvPr/>
        </p:nvSpPr>
        <p:spPr>
          <a:xfrm>
            <a:off x="459057" y="3645024"/>
            <a:ext cx="1011815" cy="584775"/>
          </a:xfrm>
          <a:prstGeom prst="rect">
            <a:avLst/>
          </a:prstGeom>
          <a:noFill/>
        </p:spPr>
        <p:txBody>
          <a:bodyPr wrap="none" rtlCol="0">
            <a:spAutoFit/>
          </a:bodyPr>
          <a:lstStyle/>
          <a:p>
            <a:r>
              <a:rPr lang="en-US" altLang="zh-TW" sz="1600" b="1" dirty="0">
                <a:solidFill>
                  <a:srgbClr val="0000FF"/>
                </a:solidFill>
                <a:latin typeface="Times New Roman" panose="02020603050405020304" pitchFamily="18" charset="0"/>
                <a:cs typeface="Times New Roman" panose="02020603050405020304" pitchFamily="18" charset="0"/>
              </a:rPr>
              <a:t>NH</a:t>
            </a:r>
            <a:r>
              <a:rPr lang="en-US" altLang="zh-TW" sz="1600" b="1" baseline="-25000" dirty="0">
                <a:solidFill>
                  <a:srgbClr val="0000FF"/>
                </a:solidFill>
                <a:latin typeface="Times New Roman" panose="02020603050405020304" pitchFamily="18" charset="0"/>
                <a:cs typeface="Times New Roman" panose="02020603050405020304" pitchFamily="18" charset="0"/>
              </a:rPr>
              <a:t>3</a:t>
            </a:r>
            <a:r>
              <a:rPr lang="en-US" altLang="zh-TW" sz="1600" b="1" dirty="0">
                <a:solidFill>
                  <a:srgbClr val="0000FF"/>
                </a:solidFill>
                <a:latin typeface="Times New Roman" panose="02020603050405020304" pitchFamily="18" charset="0"/>
                <a:cs typeface="Times New Roman" panose="02020603050405020304" pitchFamily="18" charset="0"/>
              </a:rPr>
              <a:t>-N </a:t>
            </a:r>
          </a:p>
          <a:p>
            <a:r>
              <a:rPr lang="en-US" altLang="zh-TW" sz="1600" b="1" dirty="0">
                <a:solidFill>
                  <a:srgbClr val="0000FF"/>
                </a:solidFill>
                <a:latin typeface="Times New Roman" panose="02020603050405020304" pitchFamily="18" charset="0"/>
                <a:cs typeface="Times New Roman" panose="02020603050405020304" pitchFamily="18" charset="0"/>
              </a:rPr>
              <a:t>350 mg/L</a:t>
            </a:r>
            <a:endParaRPr lang="zh-TW" altLang="en-US" sz="1600" b="1" dirty="0">
              <a:solidFill>
                <a:srgbClr val="0000FF"/>
              </a:solidFill>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 xmlns:a16="http://schemas.microsoft.com/office/drawing/2014/main" id="{08C664C5-881D-4019-BD63-6B76B1EAF63F}"/>
              </a:ext>
            </a:extLst>
          </p:cNvPr>
          <p:cNvSpPr txBox="1"/>
          <p:nvPr/>
        </p:nvSpPr>
        <p:spPr>
          <a:xfrm>
            <a:off x="4197623" y="4482728"/>
            <a:ext cx="909223" cy="584775"/>
          </a:xfrm>
          <a:prstGeom prst="rect">
            <a:avLst/>
          </a:prstGeom>
          <a:noFill/>
        </p:spPr>
        <p:txBody>
          <a:bodyPr wrap="none" rtlCol="0">
            <a:spAutoFit/>
          </a:bodyPr>
          <a:lstStyle/>
          <a:p>
            <a:r>
              <a:rPr lang="en-US" altLang="zh-TW" sz="1600" b="1" dirty="0">
                <a:solidFill>
                  <a:srgbClr val="0000FF"/>
                </a:solidFill>
                <a:latin typeface="Times New Roman" panose="02020603050405020304" pitchFamily="18" charset="0"/>
                <a:cs typeface="Times New Roman" panose="02020603050405020304" pitchFamily="18" charset="0"/>
              </a:rPr>
              <a:t>NH</a:t>
            </a:r>
            <a:r>
              <a:rPr lang="en-US" altLang="zh-TW" sz="1600" b="1" baseline="-25000" dirty="0">
                <a:solidFill>
                  <a:srgbClr val="0000FF"/>
                </a:solidFill>
                <a:latin typeface="Times New Roman" panose="02020603050405020304" pitchFamily="18" charset="0"/>
                <a:cs typeface="Times New Roman" panose="02020603050405020304" pitchFamily="18" charset="0"/>
              </a:rPr>
              <a:t>3</a:t>
            </a:r>
            <a:r>
              <a:rPr lang="en-US" altLang="zh-TW" sz="1600" b="1" dirty="0">
                <a:solidFill>
                  <a:srgbClr val="0000FF"/>
                </a:solidFill>
                <a:latin typeface="Times New Roman" panose="02020603050405020304" pitchFamily="18" charset="0"/>
                <a:cs typeface="Times New Roman" panose="02020603050405020304" pitchFamily="18" charset="0"/>
              </a:rPr>
              <a:t>-N </a:t>
            </a:r>
          </a:p>
          <a:p>
            <a:r>
              <a:rPr lang="en-US" altLang="zh-TW" sz="1600" b="1" dirty="0">
                <a:solidFill>
                  <a:srgbClr val="0000FF"/>
                </a:solidFill>
                <a:latin typeface="Times New Roman" panose="02020603050405020304" pitchFamily="18" charset="0"/>
                <a:cs typeface="Times New Roman" panose="02020603050405020304" pitchFamily="18" charset="0"/>
              </a:rPr>
              <a:t>90 mg/L</a:t>
            </a:r>
            <a:endParaRPr lang="zh-TW" altLang="en-US" sz="1600" b="1" dirty="0">
              <a:solidFill>
                <a:srgbClr val="0000FF"/>
              </a:solidFill>
              <a:latin typeface="Times New Roman" panose="02020603050405020304" pitchFamily="18" charset="0"/>
              <a:cs typeface="Times New Roman" panose="02020603050405020304" pitchFamily="18" charset="0"/>
            </a:endParaRPr>
          </a:p>
        </p:txBody>
      </p:sp>
      <p:sp>
        <p:nvSpPr>
          <p:cNvPr id="14" name="文字方塊 13">
            <a:extLst>
              <a:ext uri="{FF2B5EF4-FFF2-40B4-BE49-F238E27FC236}">
                <a16:creationId xmlns="" xmlns:a16="http://schemas.microsoft.com/office/drawing/2014/main" id="{B50EEB6B-5959-4338-91ED-A91449F11472}"/>
              </a:ext>
            </a:extLst>
          </p:cNvPr>
          <p:cNvSpPr txBox="1"/>
          <p:nvPr/>
        </p:nvSpPr>
        <p:spPr>
          <a:xfrm>
            <a:off x="3203848" y="5317713"/>
            <a:ext cx="2221587" cy="584775"/>
          </a:xfrm>
          <a:prstGeom prst="rect">
            <a:avLst/>
          </a:prstGeom>
          <a:noFill/>
        </p:spPr>
        <p:txBody>
          <a:bodyPr wrap="square" rtlCol="0">
            <a:spAutoFit/>
          </a:bodyPr>
          <a:lstStyle/>
          <a:p>
            <a:r>
              <a:rPr lang="zh-TW" altLang="en-US" sz="1600" b="1" dirty="0">
                <a:solidFill>
                  <a:srgbClr val="0000FF"/>
                </a:solidFill>
                <a:latin typeface="微軟正黑體" pitchFamily="34" charset="-120"/>
                <a:ea typeface="微軟正黑體" pitchFamily="34" charset="-120"/>
                <a:cs typeface="Times New Roman" panose="02020603050405020304" pitchFamily="18" charset="0"/>
              </a:rPr>
              <a:t>若加氨氮氣提劑</a:t>
            </a:r>
            <a:endParaRPr lang="en-US" altLang="zh-TW" sz="1600" b="1" dirty="0">
              <a:solidFill>
                <a:srgbClr val="0000FF"/>
              </a:solidFill>
              <a:latin typeface="微軟正黑體" pitchFamily="34" charset="-120"/>
              <a:ea typeface="微軟正黑體" pitchFamily="34" charset="-120"/>
              <a:cs typeface="Times New Roman" panose="02020603050405020304" pitchFamily="18" charset="0"/>
            </a:endParaRPr>
          </a:p>
          <a:p>
            <a:r>
              <a:rPr lang="en-US" altLang="zh-TW" sz="1600" b="1" dirty="0">
                <a:solidFill>
                  <a:srgbClr val="0000FF"/>
                </a:solidFill>
                <a:latin typeface="微軟正黑體" pitchFamily="34" charset="-120"/>
                <a:ea typeface="微軟正黑體" pitchFamily="34" charset="-120"/>
                <a:cs typeface="Times New Roman" panose="02020603050405020304" pitchFamily="18" charset="0"/>
              </a:rPr>
              <a:t>NH</a:t>
            </a:r>
            <a:r>
              <a:rPr lang="en-US" altLang="zh-TW" sz="1600" b="1" baseline="-25000" dirty="0">
                <a:solidFill>
                  <a:srgbClr val="0000FF"/>
                </a:solidFill>
                <a:latin typeface="微軟正黑體" pitchFamily="34" charset="-120"/>
                <a:ea typeface="微軟正黑體" pitchFamily="34" charset="-120"/>
                <a:cs typeface="Times New Roman" panose="02020603050405020304" pitchFamily="18" charset="0"/>
              </a:rPr>
              <a:t>3</a:t>
            </a:r>
            <a:r>
              <a:rPr lang="en-US" altLang="zh-TW" sz="1600" b="1" dirty="0">
                <a:solidFill>
                  <a:srgbClr val="0000FF"/>
                </a:solidFill>
                <a:latin typeface="微軟正黑體" pitchFamily="34" charset="-120"/>
                <a:ea typeface="微軟正黑體" pitchFamily="34" charset="-120"/>
                <a:cs typeface="Times New Roman" panose="02020603050405020304" pitchFamily="18" charset="0"/>
              </a:rPr>
              <a:t>-N </a:t>
            </a:r>
            <a:r>
              <a:rPr lang="en-US" altLang="zh-TW" sz="1600" b="1" dirty="0" smtClean="0">
                <a:solidFill>
                  <a:srgbClr val="0000FF"/>
                </a:solidFill>
                <a:latin typeface="微軟正黑體" pitchFamily="34" charset="-120"/>
                <a:ea typeface="微軟正黑體" pitchFamily="34" charset="-120"/>
                <a:cs typeface="Times New Roman" panose="02020603050405020304" pitchFamily="18" charset="0"/>
              </a:rPr>
              <a:t>&lt; 30 </a:t>
            </a:r>
            <a:r>
              <a:rPr lang="en-US" altLang="zh-TW" sz="1600" b="1" dirty="0">
                <a:solidFill>
                  <a:srgbClr val="0000FF"/>
                </a:solidFill>
                <a:latin typeface="微軟正黑體" pitchFamily="34" charset="-120"/>
                <a:ea typeface="微軟正黑體" pitchFamily="34" charset="-120"/>
                <a:cs typeface="Times New Roman" panose="02020603050405020304" pitchFamily="18" charset="0"/>
              </a:rPr>
              <a:t>mg/L</a:t>
            </a:r>
            <a:endParaRPr lang="zh-TW" altLang="en-US" sz="1600" b="1" dirty="0">
              <a:solidFill>
                <a:srgbClr val="0000FF"/>
              </a:solidFill>
              <a:latin typeface="微軟正黑體" pitchFamily="34" charset="-120"/>
              <a:ea typeface="微軟正黑體" pitchFamily="34" charset="-120"/>
              <a:cs typeface="Times New Roman" panose="02020603050405020304" pitchFamily="18" charset="0"/>
            </a:endParaRPr>
          </a:p>
        </p:txBody>
      </p:sp>
      <p:sp>
        <p:nvSpPr>
          <p:cNvPr id="16" name="文字方塊 15">
            <a:extLst>
              <a:ext uri="{FF2B5EF4-FFF2-40B4-BE49-F238E27FC236}">
                <a16:creationId xmlns="" xmlns:a16="http://schemas.microsoft.com/office/drawing/2014/main" id="{AD28EA20-F19A-4859-8BF5-1766B009FF93}"/>
              </a:ext>
            </a:extLst>
          </p:cNvPr>
          <p:cNvSpPr txBox="1"/>
          <p:nvPr/>
        </p:nvSpPr>
        <p:spPr>
          <a:xfrm>
            <a:off x="3959932" y="2350100"/>
            <a:ext cx="756084" cy="523220"/>
          </a:xfrm>
          <a:prstGeom prst="rect">
            <a:avLst/>
          </a:prstGeom>
          <a:solidFill>
            <a:srgbClr val="FFC000"/>
          </a:solidFill>
        </p:spPr>
        <p:txBody>
          <a:bodyPr wrap="square" rtlCol="0">
            <a:spAutoFit/>
          </a:bodyPr>
          <a:lstStyle/>
          <a:p>
            <a:r>
              <a:rPr lang="en-US" altLang="zh-TW" sz="1400" b="1" dirty="0">
                <a:solidFill>
                  <a:srgbClr val="0000FF"/>
                </a:solidFill>
                <a:latin typeface="微軟正黑體" pitchFamily="34" charset="-120"/>
                <a:ea typeface="微軟正黑體" pitchFamily="34" charset="-120"/>
                <a:cs typeface="Times New Roman" panose="02020603050405020304" pitchFamily="18" charset="0"/>
              </a:rPr>
              <a:t>COAC</a:t>
            </a:r>
          </a:p>
          <a:p>
            <a:r>
              <a:rPr lang="zh-TW" altLang="en-US" sz="1400" b="1" dirty="0">
                <a:solidFill>
                  <a:srgbClr val="0000FF"/>
                </a:solidFill>
                <a:latin typeface="微軟正黑體" pitchFamily="34" charset="-120"/>
                <a:ea typeface="微軟正黑體" pitchFamily="34" charset="-120"/>
                <a:cs typeface="Times New Roman" panose="02020603050405020304" pitchFamily="18" charset="0"/>
              </a:rPr>
              <a:t>固定床</a:t>
            </a:r>
          </a:p>
        </p:txBody>
      </p:sp>
      <p:sp>
        <p:nvSpPr>
          <p:cNvPr id="17" name="文字方塊 16">
            <a:extLst>
              <a:ext uri="{FF2B5EF4-FFF2-40B4-BE49-F238E27FC236}">
                <a16:creationId xmlns="" xmlns:a16="http://schemas.microsoft.com/office/drawing/2014/main" id="{BDDA4389-A5B3-4131-B881-56323210A540}"/>
              </a:ext>
            </a:extLst>
          </p:cNvPr>
          <p:cNvSpPr txBox="1"/>
          <p:nvPr/>
        </p:nvSpPr>
        <p:spPr>
          <a:xfrm>
            <a:off x="6372200" y="1844824"/>
            <a:ext cx="2664296" cy="584775"/>
          </a:xfrm>
          <a:prstGeom prst="rect">
            <a:avLst/>
          </a:prstGeom>
          <a:solidFill>
            <a:srgbClr val="FFC000"/>
          </a:solidFill>
        </p:spPr>
        <p:txBody>
          <a:bodyPr wrap="square" rtlCol="0">
            <a:spAutoFit/>
          </a:bodyPr>
          <a:lstStyle/>
          <a:p>
            <a:r>
              <a:rPr lang="zh-TW" altLang="en-US" sz="1600" b="1" dirty="0">
                <a:solidFill>
                  <a:srgbClr val="0000FF"/>
                </a:solidFill>
                <a:latin typeface="微軟正黑體" pitchFamily="34" charset="-120"/>
                <a:ea typeface="微軟正黑體" pitchFamily="34" charset="-120"/>
              </a:rPr>
              <a:t>氣提</a:t>
            </a:r>
            <a:r>
              <a:rPr lang="zh-TW" altLang="en-US" sz="1600" b="1" dirty="0" smtClean="0">
                <a:solidFill>
                  <a:srgbClr val="0000FF"/>
                </a:solidFill>
                <a:latin typeface="微軟正黑體" pitchFamily="34" charset="-120"/>
                <a:ea typeface="微軟正黑體" pitchFamily="34" charset="-120"/>
              </a:rPr>
              <a:t>後 </a:t>
            </a:r>
            <a:r>
              <a:rPr lang="en-US" altLang="zh-TW" sz="1600" b="1" dirty="0" smtClean="0">
                <a:solidFill>
                  <a:srgbClr val="0000FF"/>
                </a:solidFill>
                <a:latin typeface="微軟正黑體" pitchFamily="34" charset="-120"/>
                <a:ea typeface="微軟正黑體" pitchFamily="34" charset="-120"/>
                <a:cs typeface="Times New Roman" panose="02020603050405020304" pitchFamily="18" charset="0"/>
              </a:rPr>
              <a:t>NH</a:t>
            </a:r>
            <a:r>
              <a:rPr lang="en-US" altLang="zh-TW" sz="1600" b="1" baseline="-25000" dirty="0" smtClean="0">
                <a:solidFill>
                  <a:srgbClr val="0000FF"/>
                </a:solidFill>
                <a:latin typeface="微軟正黑體" pitchFamily="34" charset="-120"/>
                <a:ea typeface="微軟正黑體" pitchFamily="34" charset="-120"/>
                <a:cs typeface="Times New Roman" panose="02020603050405020304" pitchFamily="18" charset="0"/>
              </a:rPr>
              <a:t>3 </a:t>
            </a:r>
            <a:r>
              <a:rPr lang="zh-TW" altLang="en-US" sz="1600" b="1" dirty="0" smtClean="0">
                <a:solidFill>
                  <a:srgbClr val="0000FF"/>
                </a:solidFill>
                <a:latin typeface="微軟正黑體" pitchFamily="34" charset="-120"/>
                <a:ea typeface="微軟正黑體" pitchFamily="34" charset="-120"/>
              </a:rPr>
              <a:t>經由  </a:t>
            </a:r>
            <a:r>
              <a:rPr lang="en-US" altLang="zh-TW" sz="1600" b="1" dirty="0" smtClean="0">
                <a:solidFill>
                  <a:srgbClr val="0000FF"/>
                </a:solidFill>
                <a:latin typeface="微軟正黑體" pitchFamily="34" charset="-120"/>
                <a:ea typeface="微軟正黑體" pitchFamily="34" charset="-120"/>
                <a:cs typeface="Times New Roman" panose="02020603050405020304" pitchFamily="18" charset="0"/>
              </a:rPr>
              <a:t>COAC</a:t>
            </a:r>
            <a:r>
              <a:rPr lang="zh-TW" altLang="en-US" sz="1600" b="1" dirty="0" smtClean="0">
                <a:solidFill>
                  <a:srgbClr val="0000FF"/>
                </a:solidFill>
                <a:latin typeface="微軟正黑體" pitchFamily="34" charset="-120"/>
                <a:ea typeface="微軟正黑體" pitchFamily="34" charset="-120"/>
                <a:cs typeface="Times New Roman" panose="02020603050405020304" pitchFamily="18" charset="0"/>
              </a:rPr>
              <a:t> 固定</a:t>
            </a:r>
            <a:r>
              <a:rPr lang="zh-TW" altLang="en-US" sz="1600" b="1" dirty="0">
                <a:solidFill>
                  <a:srgbClr val="0000FF"/>
                </a:solidFill>
                <a:latin typeface="微軟正黑體" pitchFamily="34" charset="-120"/>
                <a:ea typeface="微軟正黑體" pitchFamily="34" charset="-120"/>
                <a:cs typeface="Times New Roman" panose="02020603050405020304" pitchFamily="18" charset="0"/>
              </a:rPr>
              <a:t>床</a:t>
            </a:r>
            <a:r>
              <a:rPr lang="en-US" altLang="zh-TW" sz="1600" b="1" dirty="0">
                <a:solidFill>
                  <a:srgbClr val="0000FF"/>
                </a:solidFill>
                <a:latin typeface="微軟正黑體" pitchFamily="34" charset="-120"/>
                <a:ea typeface="微軟正黑體" pitchFamily="34" charset="-120"/>
                <a:cs typeface="Times New Roman" panose="02020603050405020304" pitchFamily="18" charset="0"/>
              </a:rPr>
              <a:t>: </a:t>
            </a:r>
            <a:r>
              <a:rPr lang="zh-TW" altLang="en-US" sz="1600" b="1" dirty="0">
                <a:solidFill>
                  <a:srgbClr val="0000FF"/>
                </a:solidFill>
                <a:latin typeface="微軟正黑體" pitchFamily="34" charset="-120"/>
                <a:ea typeface="微軟正黑體" pitchFamily="34" charset="-120"/>
                <a:cs typeface="Times New Roman" panose="02020603050405020304" pitchFamily="18" charset="0"/>
              </a:rPr>
              <a:t>去除</a:t>
            </a:r>
            <a:r>
              <a:rPr lang="zh-TW" altLang="en-US" sz="1600" b="1" dirty="0" smtClean="0">
                <a:solidFill>
                  <a:srgbClr val="0000FF"/>
                </a:solidFill>
                <a:latin typeface="微軟正黑體" pitchFamily="34" charset="-120"/>
                <a:ea typeface="微軟正黑體" pitchFamily="34" charset="-120"/>
                <a:cs typeface="Times New Roman" panose="02020603050405020304" pitchFamily="18" charset="0"/>
              </a:rPr>
              <a:t>率 </a:t>
            </a:r>
            <a:r>
              <a:rPr lang="en-US" altLang="zh-TW" sz="1600" b="1" dirty="0" smtClean="0">
                <a:solidFill>
                  <a:srgbClr val="0000FF"/>
                </a:solidFill>
                <a:latin typeface="微軟正黑體" pitchFamily="34" charset="-120"/>
                <a:ea typeface="微軟正黑體" pitchFamily="34" charset="-120"/>
                <a:cs typeface="Times New Roman" panose="02020603050405020304" pitchFamily="18" charset="0"/>
              </a:rPr>
              <a:t>93-97</a:t>
            </a:r>
            <a:r>
              <a:rPr lang="en-US" altLang="zh-TW" sz="1600" b="1" dirty="0">
                <a:solidFill>
                  <a:srgbClr val="0000FF"/>
                </a:solidFill>
                <a:latin typeface="微軟正黑體" pitchFamily="34" charset="-120"/>
                <a:ea typeface="微軟正黑體" pitchFamily="34" charset="-120"/>
                <a:cs typeface="Times New Roman" panose="02020603050405020304" pitchFamily="18" charset="0"/>
              </a:rPr>
              <a:t>%</a:t>
            </a:r>
            <a:endParaRPr lang="zh-TW" altLang="en-US" sz="1600" b="1" dirty="0">
              <a:solidFill>
                <a:srgbClr val="0000FF"/>
              </a:solidFill>
              <a:latin typeface="微軟正黑體" pitchFamily="34" charset="-120"/>
              <a:ea typeface="微軟正黑體" pitchFamily="34" charset="-12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32</a:t>
            </a:fld>
            <a:endParaRPr lang="zh-TW" altLang="en-US" dirty="0"/>
          </a:p>
        </p:txBody>
      </p:sp>
      <p:sp>
        <p:nvSpPr>
          <p:cNvPr id="5" name="投影片編號版面配置區 3"/>
          <p:cNvSpPr txBox="1">
            <a:spLocks/>
          </p:cNvSpPr>
          <p:nvPr/>
        </p:nvSpPr>
        <p:spPr bwMode="white">
          <a:xfrm>
            <a:off x="3276600" y="6572250"/>
            <a:ext cx="2133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4866782-C2A9-4205-9E3C-40E3DE4AC35A}" type="slidenum">
              <a:rPr kumimoji="0" lang="zh-TW" altLang="en-US" sz="1000" b="1" i="0" u="none" strike="noStrike" kern="1200" cap="none" spc="0" normalizeH="0" baseline="0" noProof="0" smtClean="0">
                <a:ln>
                  <a:noFill/>
                </a:ln>
                <a:solidFill>
                  <a:schemeClr val="bg1"/>
                </a:solidFill>
                <a:effectLst/>
                <a:uLnTx/>
                <a:uFillTx/>
                <a:latin typeface="+mn-lt"/>
                <a:ea typeface="新細明體"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zh-TW" altLang="en-US" sz="1000" b="1" i="0" u="none" strike="noStrike" kern="1200" cap="none" spc="0" normalizeH="0" baseline="0" noProof="0" dirty="0">
              <a:ln>
                <a:noFill/>
              </a:ln>
              <a:solidFill>
                <a:schemeClr val="bg1"/>
              </a:solidFill>
              <a:effectLst/>
              <a:uLnTx/>
              <a:uFillTx/>
              <a:latin typeface="+mn-lt"/>
              <a:ea typeface="新細明體" charset="-120"/>
              <a:cs typeface="+mn-cs"/>
            </a:endParaRPr>
          </a:p>
        </p:txBody>
      </p:sp>
      <p:sp>
        <p:nvSpPr>
          <p:cNvPr id="6" name="矩形 5"/>
          <p:cNvSpPr/>
          <p:nvPr/>
        </p:nvSpPr>
        <p:spPr>
          <a:xfrm>
            <a:off x="472440" y="1353979"/>
            <a:ext cx="8603933" cy="507831"/>
          </a:xfrm>
          <a:prstGeom prst="rect">
            <a:avLst/>
          </a:prstGeom>
        </p:spPr>
        <p:txBody>
          <a:bodyPr wrap="square">
            <a:spAutoFit/>
          </a:bodyPr>
          <a:lstStyle/>
          <a:p>
            <a:r>
              <a:rPr lang="zh-TW" altLang="en-US" sz="2700" b="1" dirty="0">
                <a:latin typeface="微軟正黑體" pitchFamily="34" charset="-120"/>
                <a:ea typeface="微軟正黑體" pitchFamily="34" charset="-120"/>
                <a:cs typeface="Times New Roman" panose="02020603050405020304" pitchFamily="18" charset="0"/>
              </a:rPr>
              <a:t>技術工程應用  </a:t>
            </a:r>
            <a:r>
              <a:rPr lang="en-US" altLang="zh-TW" sz="2000" b="1" dirty="0" smtClean="0">
                <a:latin typeface="微軟正黑體" pitchFamily="34" charset="-120"/>
                <a:ea typeface="微軟正黑體" pitchFamily="34" charset="-120"/>
                <a:cs typeface="Times New Roman" panose="02020603050405020304" pitchFamily="18" charset="0"/>
              </a:rPr>
              <a:t>COAC</a:t>
            </a:r>
            <a:r>
              <a:rPr lang="zh-TW" altLang="en-US" sz="2000" b="1" dirty="0" smtClean="0">
                <a:latin typeface="微軟正黑體" pitchFamily="34" charset="-120"/>
                <a:ea typeface="微軟正黑體" pitchFamily="34" charset="-120"/>
                <a:cs typeface="Times New Roman" panose="02020603050405020304" pitchFamily="18" charset="0"/>
              </a:rPr>
              <a:t> 系統</a:t>
            </a:r>
            <a:r>
              <a:rPr lang="zh-TW" altLang="en-US" sz="2000" b="1" dirty="0">
                <a:latin typeface="微軟正黑體" pitchFamily="34" charset="-120"/>
                <a:ea typeface="微軟正黑體" pitchFamily="34" charset="-120"/>
                <a:cs typeface="Times New Roman" panose="02020603050405020304" pitchFamily="18" charset="0"/>
              </a:rPr>
              <a:t>處理氨氮</a:t>
            </a:r>
            <a:r>
              <a:rPr lang="zh-TW" altLang="en-US" sz="2000" b="1" dirty="0" smtClean="0">
                <a:latin typeface="微軟正黑體" pitchFamily="34" charset="-120"/>
                <a:ea typeface="微軟正黑體" pitchFamily="34" charset="-120"/>
                <a:cs typeface="Times New Roman" panose="02020603050405020304" pitchFamily="18" charset="0"/>
              </a:rPr>
              <a:t>廢水 </a:t>
            </a:r>
            <a:r>
              <a:rPr lang="en-US" altLang="zh-TW" sz="2000" b="1" dirty="0" smtClean="0">
                <a:solidFill>
                  <a:srgbClr val="FF0000"/>
                </a:solidFill>
                <a:latin typeface="微軟正黑體" pitchFamily="34" charset="-120"/>
                <a:ea typeface="微軟正黑體" pitchFamily="34" charset="-120"/>
                <a:cs typeface="Times New Roman" panose="02020603050405020304" pitchFamily="18" charset="0"/>
              </a:rPr>
              <a:t>(</a:t>
            </a:r>
            <a:r>
              <a:rPr lang="en-US" altLang="zh-TW" sz="2000" b="1" dirty="0">
                <a:solidFill>
                  <a:srgbClr val="FF0000"/>
                </a:solidFill>
                <a:latin typeface="微軟正黑體" pitchFamily="34" charset="-120"/>
                <a:ea typeface="微軟正黑體" pitchFamily="34" charset="-120"/>
                <a:cs typeface="Times New Roman" panose="02020603050405020304" pitchFamily="18" charset="0"/>
              </a:rPr>
              <a:t>NH</a:t>
            </a:r>
            <a:r>
              <a:rPr lang="en-US" altLang="zh-TW" sz="2000" b="1" baseline="-25000" dirty="0">
                <a:solidFill>
                  <a:srgbClr val="FF0000"/>
                </a:solidFill>
                <a:latin typeface="微軟正黑體" pitchFamily="34" charset="-120"/>
                <a:ea typeface="微軟正黑體" pitchFamily="34" charset="-120"/>
                <a:cs typeface="Times New Roman" panose="02020603050405020304" pitchFamily="18" charset="0"/>
              </a:rPr>
              <a:t>4</a:t>
            </a:r>
            <a:r>
              <a:rPr lang="en-US" altLang="zh-TW" sz="2000" b="1" dirty="0">
                <a:solidFill>
                  <a:srgbClr val="FF0000"/>
                </a:solidFill>
                <a:latin typeface="微軟正黑體" pitchFamily="34" charset="-120"/>
                <a:ea typeface="微軟正黑體" pitchFamily="34" charset="-120"/>
                <a:cs typeface="Times New Roman" panose="02020603050405020304" pitchFamily="18" charset="0"/>
              </a:rPr>
              <a:t>-N</a:t>
            </a:r>
            <a:r>
              <a:rPr lang="zh-TW" altLang="en-US" sz="2000" b="1" dirty="0">
                <a:solidFill>
                  <a:srgbClr val="FF0000"/>
                </a:solidFill>
                <a:latin typeface="微軟正黑體" pitchFamily="34" charset="-120"/>
                <a:ea typeface="微軟正黑體" pitchFamily="34" charset="-120"/>
                <a:cs typeface="Times New Roman" panose="02020603050405020304" pitchFamily="18" charset="0"/>
              </a:rPr>
              <a:t>＜</a:t>
            </a:r>
            <a:r>
              <a:rPr lang="en-US" altLang="zh-TW" sz="2000" b="1" dirty="0">
                <a:solidFill>
                  <a:srgbClr val="FF0000"/>
                </a:solidFill>
                <a:latin typeface="微軟正黑體" pitchFamily="34" charset="-120"/>
                <a:ea typeface="微軟正黑體" pitchFamily="34" charset="-120"/>
                <a:cs typeface="Times New Roman" panose="02020603050405020304" pitchFamily="18" charset="0"/>
              </a:rPr>
              <a:t>100 mg/L)</a:t>
            </a:r>
          </a:p>
        </p:txBody>
      </p:sp>
      <p:sp>
        <p:nvSpPr>
          <p:cNvPr id="7" name="椭圆 7"/>
          <p:cNvSpPr>
            <a:spLocks noChangeAspect="1"/>
          </p:cNvSpPr>
          <p:nvPr/>
        </p:nvSpPr>
        <p:spPr>
          <a:xfrm>
            <a:off x="501184" y="2028260"/>
            <a:ext cx="141666" cy="141666"/>
          </a:xfrm>
          <a:prstGeom prst="ellipse">
            <a:avLst/>
          </a:prstGeom>
          <a:solidFill>
            <a:srgbClr val="81D9D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8" name="文字方塊 10"/>
          <p:cNvSpPr txBox="1"/>
          <p:nvPr/>
        </p:nvSpPr>
        <p:spPr>
          <a:xfrm>
            <a:off x="650152" y="1921980"/>
            <a:ext cx="2042248" cy="339725"/>
          </a:xfrm>
          <a:prstGeom prst="rect">
            <a:avLst/>
          </a:prstGeom>
          <a:noFill/>
        </p:spPr>
        <p:txBody>
          <a:bodyPr wrap="square" rtlCol="0">
            <a:spAutoFit/>
          </a:bodyPr>
          <a:lstStyle/>
          <a:p>
            <a:pPr algn="ctr"/>
            <a:r>
              <a:rPr lang="zh-TW" altLang="en-US" sz="1800" dirty="0">
                <a:latin typeface="Songti SC" panose="02010600040101010101" pitchFamily="2" charset="-122"/>
                <a:ea typeface="Songti SC" panose="02010600040101010101" pitchFamily="2" charset="-122"/>
                <a:cs typeface="Times New Roman" panose="02020603050405020304" pitchFamily="18" charset="0"/>
              </a:rPr>
              <a:t>氨氮</a:t>
            </a:r>
            <a:r>
              <a:rPr lang="zh-CN" altLang="en-US" sz="1800" dirty="0">
                <a:latin typeface="Songti SC" panose="02010600040101010101" pitchFamily="2" charset="-122"/>
                <a:ea typeface="Songti SC" panose="02010600040101010101" pitchFamily="2" charset="-122"/>
                <a:cs typeface="Times New Roman" panose="02020603050405020304" pitchFamily="18" charset="0"/>
              </a:rPr>
              <a:t>廢水</a:t>
            </a:r>
            <a:r>
              <a:rPr lang="zh-TW" altLang="en-US" sz="1800" dirty="0">
                <a:latin typeface="Songti SC" panose="02010600040101010101" pitchFamily="2" charset="-122"/>
                <a:ea typeface="Songti SC" panose="02010600040101010101" pitchFamily="2" charset="-122"/>
                <a:cs typeface="Times New Roman" panose="02020603050405020304" pitchFamily="18" charset="0"/>
              </a:rPr>
              <a:t>處理規劃</a:t>
            </a:r>
            <a:endParaRPr lang="zh-CN" altLang="en-US" sz="1800" dirty="0">
              <a:latin typeface="Songti SC" panose="02010600040101010101" pitchFamily="2" charset="-122"/>
              <a:ea typeface="Songti SC" panose="02010600040101010101" pitchFamily="2" charset="-122"/>
              <a:cs typeface="Times New Roman" panose="02020603050405020304" pitchFamily="18" charset="0"/>
            </a:endParaRPr>
          </a:p>
        </p:txBody>
      </p:sp>
      <p:sp>
        <p:nvSpPr>
          <p:cNvPr id="9" name="文本框 40"/>
          <p:cNvSpPr txBox="1"/>
          <p:nvPr/>
        </p:nvSpPr>
        <p:spPr>
          <a:xfrm>
            <a:off x="6012160" y="1988840"/>
            <a:ext cx="3017363" cy="4154984"/>
          </a:xfrm>
          <a:prstGeom prst="rect">
            <a:avLst/>
          </a:prstGeom>
          <a:noFill/>
        </p:spPr>
        <p:txBody>
          <a:bodyPr wrap="square" rtlCol="0">
            <a:spAutoFit/>
          </a:bodyPr>
          <a:lstStyle>
            <a:defPPr>
              <a:defRPr lang="zh-TW"/>
            </a:defPPr>
            <a:lvl1pPr>
              <a:defRPr sz="2000" b="1">
                <a:latin typeface="Times New Roman" panose="02020603050405020304" pitchFamily="18" charset="0"/>
                <a:cs typeface="Times New Roman" panose="02020603050405020304" pitchFamily="18" charset="0"/>
              </a:defRPr>
            </a:lvl1pPr>
          </a:lstStyle>
          <a:p>
            <a:pPr marL="355600" indent="-355600" algn="l">
              <a:lnSpc>
                <a:spcPct val="150000"/>
              </a:lnSpc>
            </a:pPr>
            <a:r>
              <a:rPr lang="zh-TW" altLang="en-US" sz="1600" dirty="0">
                <a:solidFill>
                  <a:srgbClr val="0000FF"/>
                </a:solidFill>
                <a:latin typeface="微軟正黑體" pitchFamily="34" charset="-120"/>
                <a:ea typeface="微軟正黑體" pitchFamily="34" charset="-120"/>
              </a:rPr>
              <a:t>註</a:t>
            </a:r>
            <a:r>
              <a:rPr lang="zh-CN" altLang="en-US" sz="1600" dirty="0">
                <a:solidFill>
                  <a:srgbClr val="0000FF"/>
                </a:solidFill>
                <a:latin typeface="微軟正黑體" pitchFamily="34" charset="-120"/>
                <a:ea typeface="微軟正黑體" pitchFamily="34" charset="-120"/>
              </a:rPr>
              <a:t>：</a:t>
            </a:r>
          </a:p>
          <a:p>
            <a:pPr marL="355600" indent="-355600" algn="l">
              <a:lnSpc>
                <a:spcPct val="150000"/>
              </a:lnSpc>
            </a:pPr>
            <a:r>
              <a:rPr lang="en-US" altLang="zh-CN" sz="1600" dirty="0">
                <a:solidFill>
                  <a:srgbClr val="0000FF"/>
                </a:solidFill>
                <a:latin typeface="微軟正黑體" pitchFamily="34" charset="-120"/>
                <a:ea typeface="微軟正黑體" pitchFamily="34" charset="-120"/>
                <a:sym typeface="+mn-ea"/>
              </a:rPr>
              <a:t>1</a:t>
            </a:r>
            <a:r>
              <a:rPr lang="zh-CN" altLang="en-US" sz="1600" dirty="0">
                <a:solidFill>
                  <a:srgbClr val="0000FF"/>
                </a:solidFill>
                <a:latin typeface="微軟正黑體" pitchFamily="34" charset="-120"/>
                <a:ea typeface="微軟正黑體" pitchFamily="34" charset="-120"/>
                <a:sym typeface="+mn-ea"/>
              </a:rPr>
              <a:t>、</a:t>
            </a:r>
            <a:r>
              <a:rPr lang="zh-TW" altLang="en-US" sz="1600" dirty="0">
                <a:solidFill>
                  <a:srgbClr val="0000FF"/>
                </a:solidFill>
                <a:latin typeface="微軟正黑體" pitchFamily="34" charset="-120"/>
                <a:ea typeface="微軟正黑體" pitchFamily="34" charset="-120"/>
                <a:sym typeface="+mn-ea"/>
              </a:rPr>
              <a:t>氨氣去除固定床的反應體積</a:t>
            </a:r>
            <a:r>
              <a:rPr lang="zh-CN" altLang="en-US" sz="1600" dirty="0">
                <a:solidFill>
                  <a:srgbClr val="0000FF"/>
                </a:solidFill>
                <a:latin typeface="微軟正黑體" pitchFamily="34" charset="-120"/>
                <a:ea typeface="微軟正黑體" pitchFamily="34" charset="-120"/>
                <a:sym typeface="+mn-ea"/>
              </a:rPr>
              <a:t>：</a:t>
            </a:r>
            <a:r>
              <a:rPr lang="zh-TW" altLang="en-US" sz="1600" dirty="0">
                <a:solidFill>
                  <a:srgbClr val="0000FF"/>
                </a:solidFill>
                <a:latin typeface="微軟正黑體" pitchFamily="34" charset="-120"/>
                <a:ea typeface="微軟正黑體" pitchFamily="34" charset="-120"/>
                <a:sym typeface="+mn-ea"/>
              </a:rPr>
              <a:t>一般為氣提塔</a:t>
            </a:r>
            <a:r>
              <a:rPr lang="zh-TW" altLang="en-US" sz="1600" dirty="0" smtClean="0">
                <a:solidFill>
                  <a:srgbClr val="0000FF"/>
                </a:solidFill>
                <a:latin typeface="微軟正黑體" pitchFamily="34" charset="-120"/>
                <a:ea typeface="微軟正黑體" pitchFamily="34" charset="-120"/>
                <a:sym typeface="+mn-ea"/>
              </a:rPr>
              <a:t>的 </a:t>
            </a:r>
            <a:r>
              <a:rPr lang="en-US" altLang="zh-CN" sz="1600" dirty="0" smtClean="0">
                <a:solidFill>
                  <a:srgbClr val="0000FF"/>
                </a:solidFill>
                <a:latin typeface="微軟正黑體" pitchFamily="34" charset="-120"/>
                <a:ea typeface="微軟正黑體" pitchFamily="34" charset="-120"/>
                <a:sym typeface="+mn-ea"/>
              </a:rPr>
              <a:t>1/5</a:t>
            </a:r>
            <a:r>
              <a:rPr lang="zh-CN" altLang="en-US" sz="1600" dirty="0">
                <a:solidFill>
                  <a:srgbClr val="0000FF"/>
                </a:solidFill>
                <a:latin typeface="微軟正黑體" pitchFamily="34" charset="-120"/>
                <a:ea typeface="微軟正黑體" pitchFamily="34" charset="-120"/>
                <a:sym typeface="+mn-ea"/>
              </a:rPr>
              <a:t>；</a:t>
            </a:r>
            <a:endParaRPr lang="en-US" altLang="zh-CN" sz="1600" dirty="0">
              <a:solidFill>
                <a:srgbClr val="0000FF"/>
              </a:solidFill>
              <a:latin typeface="微軟正黑體" pitchFamily="34" charset="-120"/>
              <a:ea typeface="微軟正黑體" pitchFamily="34" charset="-120"/>
            </a:endParaRPr>
          </a:p>
          <a:p>
            <a:pPr marL="355600" indent="-355600" algn="l">
              <a:lnSpc>
                <a:spcPct val="150000"/>
              </a:lnSpc>
            </a:pPr>
            <a:r>
              <a:rPr lang="en-US" altLang="zh-CN" sz="1600" dirty="0">
                <a:solidFill>
                  <a:srgbClr val="0000FF"/>
                </a:solidFill>
                <a:latin typeface="微軟正黑體" pitchFamily="34" charset="-120"/>
                <a:ea typeface="微軟正黑體" pitchFamily="34" charset="-120"/>
                <a:sym typeface="+mn-ea"/>
              </a:rPr>
              <a:t>2</a:t>
            </a:r>
            <a:r>
              <a:rPr lang="zh-CN" altLang="en-US" sz="1600" dirty="0">
                <a:solidFill>
                  <a:srgbClr val="0000FF"/>
                </a:solidFill>
                <a:latin typeface="微軟正黑體" pitchFamily="34" charset="-120"/>
                <a:ea typeface="微軟正黑體" pitchFamily="34" charset="-120"/>
                <a:sym typeface="+mn-ea"/>
              </a:rPr>
              <a:t>、</a:t>
            </a:r>
            <a:r>
              <a:rPr lang="zh-TW" altLang="en-US" sz="1600" dirty="0">
                <a:solidFill>
                  <a:srgbClr val="0000FF"/>
                </a:solidFill>
                <a:latin typeface="微軟正黑體" pitchFamily="34" charset="-120"/>
                <a:ea typeface="微軟正黑體" pitchFamily="34" charset="-120"/>
                <a:sym typeface="+mn-ea"/>
              </a:rPr>
              <a:t>若只處理氨氮</a:t>
            </a:r>
            <a:r>
              <a:rPr lang="zh-CN" altLang="en-US" sz="1600" dirty="0">
                <a:solidFill>
                  <a:srgbClr val="0000FF"/>
                </a:solidFill>
                <a:latin typeface="微軟正黑體" pitchFamily="34" charset="-120"/>
                <a:ea typeface="微軟正黑體" pitchFamily="34" charset="-120"/>
                <a:sym typeface="+mn-ea"/>
              </a:rPr>
              <a:t>，</a:t>
            </a:r>
            <a:r>
              <a:rPr lang="zh-TW" altLang="en-US" sz="1600" dirty="0">
                <a:solidFill>
                  <a:srgbClr val="0000FF"/>
                </a:solidFill>
                <a:latin typeface="微軟正黑體" pitchFamily="34" charset="-120"/>
                <a:ea typeface="微軟正黑體" pitchFamily="34" charset="-120"/>
                <a:sym typeface="+mn-ea"/>
              </a:rPr>
              <a:t>則氧化塔停留時間</a:t>
            </a:r>
            <a:r>
              <a:rPr lang="zh-TW" altLang="en-US" sz="1600" dirty="0" smtClean="0">
                <a:solidFill>
                  <a:srgbClr val="0000FF"/>
                </a:solidFill>
                <a:latin typeface="微軟正黑體" pitchFamily="34" charset="-120"/>
                <a:ea typeface="微軟正黑體" pitchFamily="34" charset="-120"/>
                <a:sym typeface="+mn-ea"/>
              </a:rPr>
              <a:t>約 </a:t>
            </a:r>
            <a:r>
              <a:rPr lang="en-US" altLang="zh-CN" sz="1600" dirty="0" smtClean="0">
                <a:solidFill>
                  <a:srgbClr val="0000FF"/>
                </a:solidFill>
                <a:latin typeface="微軟正黑體" pitchFamily="34" charset="-120"/>
                <a:ea typeface="微軟正黑體" pitchFamily="34" charset="-120"/>
                <a:sym typeface="+mn-ea"/>
              </a:rPr>
              <a:t>0.2 h</a:t>
            </a:r>
            <a:r>
              <a:rPr lang="zh-TW" altLang="en-US" sz="1600" dirty="0">
                <a:solidFill>
                  <a:srgbClr val="0000FF"/>
                </a:solidFill>
                <a:latin typeface="微軟正黑體" pitchFamily="34" charset="-120"/>
                <a:ea typeface="微軟正黑體" pitchFamily="34" charset="-120"/>
                <a:sym typeface="+mn-ea"/>
              </a:rPr>
              <a:t>;若還要處理COD, 則為 0.</a:t>
            </a:r>
            <a:r>
              <a:rPr lang="zh-TW" altLang="en-US" sz="1600" dirty="0" smtClean="0">
                <a:solidFill>
                  <a:srgbClr val="0000FF"/>
                </a:solidFill>
                <a:latin typeface="微軟正黑體" pitchFamily="34" charset="-120"/>
                <a:ea typeface="微軟正黑體" pitchFamily="34" charset="-120"/>
                <a:sym typeface="+mn-ea"/>
              </a:rPr>
              <a:t>5 h</a:t>
            </a:r>
            <a:endParaRPr lang="zh-TW" altLang="en-US" sz="1600" dirty="0">
              <a:solidFill>
                <a:srgbClr val="0000FF"/>
              </a:solidFill>
              <a:latin typeface="微軟正黑體" pitchFamily="34" charset="-120"/>
              <a:ea typeface="微軟正黑體" pitchFamily="34" charset="-120"/>
            </a:endParaRPr>
          </a:p>
          <a:p>
            <a:pPr marL="355600" indent="-355600" algn="l">
              <a:lnSpc>
                <a:spcPct val="150000"/>
              </a:lnSpc>
            </a:pPr>
            <a:r>
              <a:rPr lang="en-US" altLang="zh-TW" sz="1600" dirty="0">
                <a:solidFill>
                  <a:srgbClr val="0000FF"/>
                </a:solidFill>
                <a:latin typeface="微軟正黑體" pitchFamily="34" charset="-120"/>
                <a:ea typeface="微軟正黑體" pitchFamily="34" charset="-120"/>
              </a:rPr>
              <a:t>3</a:t>
            </a:r>
            <a:r>
              <a:rPr lang="zh-CN" altLang="en-US" sz="1600" dirty="0">
                <a:solidFill>
                  <a:srgbClr val="0000FF"/>
                </a:solidFill>
                <a:latin typeface="微軟正黑體" pitchFamily="34" charset="-120"/>
                <a:ea typeface="微軟正黑體" pitchFamily="34" charset="-120"/>
                <a:sym typeface="+mn-ea"/>
              </a:rPr>
              <a:t>、</a:t>
            </a:r>
            <a:r>
              <a:rPr lang="zh-TW" altLang="en-US" sz="1600" dirty="0">
                <a:solidFill>
                  <a:srgbClr val="0000FF"/>
                </a:solidFill>
                <a:latin typeface="微軟正黑體" pitchFamily="34" charset="-120"/>
                <a:ea typeface="微軟正黑體" pitchFamily="34" charset="-120"/>
              </a:rPr>
              <a:t>若有蒸汽可用</a:t>
            </a:r>
            <a:r>
              <a:rPr lang="en-US" altLang="zh-TW" sz="1600" dirty="0">
                <a:solidFill>
                  <a:srgbClr val="0000FF"/>
                </a:solidFill>
                <a:latin typeface="微軟正黑體" pitchFamily="34" charset="-120"/>
                <a:ea typeface="微軟正黑體" pitchFamily="34" charset="-120"/>
              </a:rPr>
              <a:t>,</a:t>
            </a:r>
            <a:r>
              <a:rPr lang="zh-TW" altLang="en-US" sz="1600" dirty="0">
                <a:solidFill>
                  <a:srgbClr val="0000FF"/>
                </a:solidFill>
                <a:latin typeface="微軟正黑體" pitchFamily="34" charset="-120"/>
                <a:ea typeface="微軟正黑體" pitchFamily="34" charset="-120"/>
              </a:rPr>
              <a:t>則氧化塔利用蒸汽的操作條件</a:t>
            </a:r>
            <a:r>
              <a:rPr lang="zh-TW" altLang="en-US" sz="1600" dirty="0" smtClean="0">
                <a:solidFill>
                  <a:srgbClr val="0000FF"/>
                </a:solidFill>
                <a:latin typeface="微軟正黑體" pitchFamily="34" charset="-120"/>
                <a:ea typeface="微軟正黑體" pitchFamily="34" charset="-120"/>
              </a:rPr>
              <a:t>為 </a:t>
            </a:r>
            <a:r>
              <a:rPr lang="en-US" altLang="zh-TW" sz="1600" dirty="0" smtClean="0">
                <a:solidFill>
                  <a:srgbClr val="0000FF"/>
                </a:solidFill>
                <a:latin typeface="微軟正黑體" pitchFamily="34" charset="-120"/>
                <a:ea typeface="微軟正黑體" pitchFamily="34" charset="-120"/>
              </a:rPr>
              <a:t>65</a:t>
            </a:r>
            <a:r>
              <a:rPr lang="en-US" altLang="zh-TW" sz="1600" dirty="0">
                <a:solidFill>
                  <a:srgbClr val="0000FF"/>
                </a:solidFill>
                <a:latin typeface="微軟正黑體" pitchFamily="34" charset="-120"/>
                <a:ea typeface="微軟正黑體" pitchFamily="34" charset="-120"/>
              </a:rPr>
              <a:t>℃,</a:t>
            </a:r>
            <a:r>
              <a:rPr lang="zh-TW" altLang="en-US" sz="1600" dirty="0">
                <a:solidFill>
                  <a:srgbClr val="0000FF"/>
                </a:solidFill>
                <a:latin typeface="微軟正黑體" pitchFamily="34" charset="-120"/>
                <a:ea typeface="微軟正黑體" pitchFamily="34" charset="-120"/>
              </a:rPr>
              <a:t>反應效率更高</a:t>
            </a:r>
            <a:r>
              <a:rPr lang="en-US" altLang="zh-TW" sz="1600" dirty="0">
                <a:solidFill>
                  <a:srgbClr val="0000FF"/>
                </a:solidFill>
                <a:latin typeface="微軟正黑體" pitchFamily="34" charset="-120"/>
                <a:ea typeface="微軟正黑體" pitchFamily="34" charset="-120"/>
              </a:rPr>
              <a:t>;</a:t>
            </a:r>
            <a:r>
              <a:rPr lang="zh-TW" altLang="en-US" sz="1600" dirty="0">
                <a:solidFill>
                  <a:srgbClr val="0000FF"/>
                </a:solidFill>
                <a:latin typeface="微軟正黑體" pitchFamily="34" charset="-120"/>
                <a:ea typeface="微軟正黑體" pitchFamily="34" charset="-120"/>
              </a:rPr>
              <a:t>同時氧化塔排出的氨氣須先經過冷凝器</a:t>
            </a:r>
            <a:r>
              <a:rPr lang="en-US" altLang="zh-TW" sz="1600" dirty="0">
                <a:solidFill>
                  <a:srgbClr val="0000FF"/>
                </a:solidFill>
                <a:latin typeface="微軟正黑體" pitchFamily="34" charset="-120"/>
                <a:ea typeface="微軟正黑體" pitchFamily="34" charset="-120"/>
              </a:rPr>
              <a:t>,</a:t>
            </a:r>
            <a:r>
              <a:rPr lang="zh-TW" altLang="en-US" sz="1600" dirty="0">
                <a:solidFill>
                  <a:srgbClr val="0000FF"/>
                </a:solidFill>
                <a:latin typeface="微軟正黑體" pitchFamily="34" charset="-120"/>
                <a:ea typeface="微軟正黑體" pitchFamily="34" charset="-120"/>
              </a:rPr>
              <a:t>再接固定床。</a:t>
            </a:r>
            <a:endParaRPr lang="en-US" altLang="zh-TW" sz="1600" dirty="0">
              <a:solidFill>
                <a:srgbClr val="0000FF"/>
              </a:solidFill>
              <a:latin typeface="微軟正黑體" pitchFamily="34" charset="-120"/>
              <a:ea typeface="微軟正黑體" pitchFamily="34" charset="-120"/>
            </a:endParaRPr>
          </a:p>
        </p:txBody>
      </p:sp>
      <p:pic>
        <p:nvPicPr>
          <p:cNvPr id="10" name="圖片 9"/>
          <p:cNvPicPr>
            <a:picLocks noChangeAspect="1"/>
          </p:cNvPicPr>
          <p:nvPr/>
        </p:nvPicPr>
        <p:blipFill>
          <a:blip r:embed="rId2" cstate="print"/>
          <a:stretch>
            <a:fillRect/>
          </a:stretch>
        </p:blipFill>
        <p:spPr>
          <a:xfrm>
            <a:off x="611560" y="2420888"/>
            <a:ext cx="5391150" cy="2733675"/>
          </a:xfrm>
          <a:prstGeom prst="rect">
            <a:avLst/>
          </a:prstGeom>
        </p:spPr>
      </p:pic>
      <p:sp>
        <p:nvSpPr>
          <p:cNvPr id="11" name="AutoShape 2">
            <a:extLst>
              <a:ext uri="{FF2B5EF4-FFF2-40B4-BE49-F238E27FC236}">
                <a16:creationId xmlns="" xmlns:a16="http://schemas.microsoft.com/office/drawing/2014/main" id="{B339831F-5BE1-4AF7-A123-3A69E07A4027}"/>
              </a:ext>
            </a:extLst>
          </p:cNvPr>
          <p:cNvSpPr>
            <a:spLocks noChangeArrowheads="1"/>
          </p:cNvSpPr>
          <p:nvPr/>
        </p:nvSpPr>
        <p:spPr bwMode="auto">
          <a:xfrm>
            <a:off x="1835696" y="0"/>
            <a:ext cx="5715000" cy="696337"/>
          </a:xfrm>
          <a:prstGeom prst="roundRect">
            <a:avLst>
              <a:gd name="adj" fmla="val 12495"/>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eaLnBrk="1" hangingPunct="1"/>
            <a:r>
              <a:rPr lang="zh-TW" altLang="en-US" dirty="0" smtClean="0">
                <a:solidFill>
                  <a:schemeClr val="bg1"/>
                </a:solidFill>
                <a:latin typeface="微軟正黑體" pitchFamily="34" charset="-120"/>
                <a:ea typeface="微軟正黑體" pitchFamily="34" charset="-120"/>
              </a:rPr>
              <a:t>觸媒氧化系統</a:t>
            </a:r>
            <a:endParaRPr lang="zh-TW" altLang="en-US" dirty="0">
              <a:solidFill>
                <a:schemeClr val="bg1"/>
              </a:solidFill>
              <a:latin typeface="微軟正黑體" pitchFamily="34" charset="-120"/>
              <a:ea typeface="微軟正黑體" pitchFamily="34"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33</a:t>
            </a:fld>
            <a:endParaRPr lang="zh-TW" altLang="en-US" dirty="0"/>
          </a:p>
        </p:txBody>
      </p:sp>
      <p:sp>
        <p:nvSpPr>
          <p:cNvPr id="5" name="投影片編號版面配置區 3"/>
          <p:cNvSpPr txBox="1">
            <a:spLocks/>
          </p:cNvSpPr>
          <p:nvPr/>
        </p:nvSpPr>
        <p:spPr bwMode="white">
          <a:xfrm>
            <a:off x="3276600" y="6572250"/>
            <a:ext cx="2133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4866782-C2A9-4205-9E3C-40E3DE4AC35A}" type="slidenum">
              <a:rPr kumimoji="0" lang="zh-TW" altLang="en-US" sz="1000" b="1" i="0" u="none" strike="noStrike" kern="1200" cap="none" spc="0" normalizeH="0" baseline="0" noProof="0" smtClean="0">
                <a:ln>
                  <a:noFill/>
                </a:ln>
                <a:solidFill>
                  <a:schemeClr val="bg1"/>
                </a:solidFill>
                <a:effectLst/>
                <a:uLnTx/>
                <a:uFillTx/>
                <a:latin typeface="+mn-lt"/>
                <a:ea typeface="新細明體"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zh-TW" altLang="en-US" sz="1000" b="1" i="0" u="none" strike="noStrike" kern="1200" cap="none" spc="0" normalizeH="0" baseline="0" noProof="0" dirty="0">
              <a:ln>
                <a:noFill/>
              </a:ln>
              <a:solidFill>
                <a:schemeClr val="bg1"/>
              </a:solidFill>
              <a:effectLst/>
              <a:uLnTx/>
              <a:uFillTx/>
              <a:latin typeface="+mn-lt"/>
              <a:ea typeface="新細明體" charset="-120"/>
              <a:cs typeface="+mn-cs"/>
            </a:endParaRPr>
          </a:p>
        </p:txBody>
      </p:sp>
      <p:sp>
        <p:nvSpPr>
          <p:cNvPr id="6" name="矩形 5"/>
          <p:cNvSpPr/>
          <p:nvPr/>
        </p:nvSpPr>
        <p:spPr>
          <a:xfrm>
            <a:off x="540067" y="836712"/>
            <a:ext cx="8603933" cy="507831"/>
          </a:xfrm>
          <a:prstGeom prst="rect">
            <a:avLst/>
          </a:prstGeom>
        </p:spPr>
        <p:txBody>
          <a:bodyPr wrap="square">
            <a:spAutoFit/>
          </a:bodyPr>
          <a:lstStyle/>
          <a:p>
            <a:r>
              <a:rPr lang="zh-TW" altLang="en-US" sz="2700" b="1" dirty="0">
                <a:solidFill>
                  <a:srgbClr val="0000FF"/>
                </a:solidFill>
                <a:latin typeface="微軟正黑體" pitchFamily="34" charset="-120"/>
                <a:ea typeface="微軟正黑體" pitchFamily="34" charset="-120"/>
                <a:cs typeface="Times New Roman" panose="02020603050405020304" pitchFamily="18" charset="0"/>
              </a:rPr>
              <a:t>技術工程應用  </a:t>
            </a:r>
            <a:r>
              <a:rPr lang="en-US" altLang="zh-TW" sz="2000" b="1" dirty="0">
                <a:solidFill>
                  <a:srgbClr val="0000FF"/>
                </a:solidFill>
                <a:latin typeface="微軟正黑體" pitchFamily="34" charset="-120"/>
                <a:ea typeface="微軟正黑體" pitchFamily="34" charset="-120"/>
                <a:cs typeface="Times New Roman" panose="02020603050405020304" pitchFamily="18" charset="0"/>
              </a:rPr>
              <a:t>COAC</a:t>
            </a:r>
            <a:r>
              <a:rPr lang="zh-TW" altLang="en-US" sz="2000" b="1" dirty="0">
                <a:solidFill>
                  <a:srgbClr val="0000FF"/>
                </a:solidFill>
                <a:latin typeface="微軟正黑體" pitchFamily="34" charset="-120"/>
                <a:ea typeface="微軟正黑體" pitchFamily="34" charset="-120"/>
                <a:cs typeface="Times New Roman" panose="02020603050405020304" pitchFamily="18" charset="0"/>
              </a:rPr>
              <a:t>系統處理氨氮廢水</a:t>
            </a:r>
            <a:r>
              <a:rPr lang="en-US" altLang="zh-TW" sz="1800" b="1" dirty="0">
                <a:solidFill>
                  <a:srgbClr val="FF0000"/>
                </a:solidFill>
                <a:latin typeface="微軟正黑體" pitchFamily="34" charset="-120"/>
                <a:ea typeface="微軟正黑體" pitchFamily="34" charset="-120"/>
                <a:cs typeface="Times New Roman" panose="02020603050405020304" pitchFamily="18" charset="0"/>
              </a:rPr>
              <a:t>(NH</a:t>
            </a:r>
            <a:r>
              <a:rPr lang="en-US" altLang="zh-TW" sz="1800" b="1" baseline="-25000" dirty="0">
                <a:solidFill>
                  <a:srgbClr val="FF0000"/>
                </a:solidFill>
                <a:latin typeface="微軟正黑體" pitchFamily="34" charset="-120"/>
                <a:ea typeface="微軟正黑體" pitchFamily="34" charset="-120"/>
                <a:cs typeface="Times New Roman" panose="02020603050405020304" pitchFamily="18" charset="0"/>
              </a:rPr>
              <a:t>4</a:t>
            </a:r>
            <a:r>
              <a:rPr lang="en-US" altLang="zh-TW" sz="1800" b="1" dirty="0">
                <a:solidFill>
                  <a:srgbClr val="FF0000"/>
                </a:solidFill>
                <a:latin typeface="微軟正黑體" pitchFamily="34" charset="-120"/>
                <a:ea typeface="微軟正黑體" pitchFamily="34" charset="-120"/>
                <a:cs typeface="Times New Roman" panose="02020603050405020304" pitchFamily="18" charset="0"/>
              </a:rPr>
              <a:t>-N</a:t>
            </a:r>
            <a:r>
              <a:rPr lang="zh-TW" altLang="en-US" sz="1800" b="1" dirty="0">
                <a:solidFill>
                  <a:srgbClr val="FF0000"/>
                </a:solidFill>
                <a:latin typeface="微軟正黑體" pitchFamily="34" charset="-120"/>
                <a:ea typeface="微軟正黑體" pitchFamily="34" charset="-120"/>
                <a:cs typeface="Times New Roman" panose="02020603050405020304" pitchFamily="18" charset="0"/>
              </a:rPr>
              <a:t>＞</a:t>
            </a:r>
            <a:r>
              <a:rPr lang="en-US" altLang="zh-TW" sz="1800" b="1" dirty="0">
                <a:solidFill>
                  <a:srgbClr val="FF0000"/>
                </a:solidFill>
                <a:latin typeface="微軟正黑體" pitchFamily="34" charset="-120"/>
                <a:ea typeface="微軟正黑體" pitchFamily="34" charset="-120"/>
                <a:cs typeface="Times New Roman" panose="02020603050405020304" pitchFamily="18" charset="0"/>
              </a:rPr>
              <a:t>100 mg/L)</a:t>
            </a:r>
          </a:p>
        </p:txBody>
      </p:sp>
      <p:sp>
        <p:nvSpPr>
          <p:cNvPr id="7" name="椭圆 7"/>
          <p:cNvSpPr>
            <a:spLocks noChangeAspect="1"/>
          </p:cNvSpPr>
          <p:nvPr/>
        </p:nvSpPr>
        <p:spPr>
          <a:xfrm>
            <a:off x="465624" y="2028260"/>
            <a:ext cx="141666" cy="141666"/>
          </a:xfrm>
          <a:prstGeom prst="ellipse">
            <a:avLst/>
          </a:prstGeom>
          <a:solidFill>
            <a:srgbClr val="81D9D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zh-CN" altLang="en-US" sz="1800" dirty="0"/>
          </a:p>
        </p:txBody>
      </p:sp>
      <p:sp>
        <p:nvSpPr>
          <p:cNvPr id="8" name="文字方塊 10"/>
          <p:cNvSpPr txBox="1"/>
          <p:nvPr/>
        </p:nvSpPr>
        <p:spPr>
          <a:xfrm>
            <a:off x="614592" y="1921980"/>
            <a:ext cx="2042248" cy="369332"/>
          </a:xfrm>
          <a:prstGeom prst="rect">
            <a:avLst/>
          </a:prstGeom>
          <a:noFill/>
        </p:spPr>
        <p:txBody>
          <a:bodyPr wrap="square" rtlCol="0">
            <a:spAutoFit/>
          </a:bodyPr>
          <a:lstStyle/>
          <a:p>
            <a:pPr algn="ctr"/>
            <a:r>
              <a:rPr lang="zh-TW" altLang="en-US" sz="1800" b="1" dirty="0">
                <a:solidFill>
                  <a:srgbClr val="0000FF"/>
                </a:solidFill>
                <a:latin typeface="微軟正黑體" pitchFamily="34" charset="-120"/>
                <a:ea typeface="微軟正黑體" pitchFamily="34" charset="-120"/>
                <a:cs typeface="Times New Roman" panose="02020603050405020304" pitchFamily="18" charset="0"/>
              </a:rPr>
              <a:t>氨氮</a:t>
            </a:r>
            <a:r>
              <a:rPr lang="zh-CN" altLang="en-US" sz="1800" b="1" dirty="0">
                <a:solidFill>
                  <a:srgbClr val="0000FF"/>
                </a:solidFill>
                <a:latin typeface="微軟正黑體" pitchFamily="34" charset="-120"/>
                <a:ea typeface="微軟正黑體" pitchFamily="34" charset="-120"/>
                <a:cs typeface="Times New Roman" panose="02020603050405020304" pitchFamily="18" charset="0"/>
              </a:rPr>
              <a:t>廢水</a:t>
            </a:r>
            <a:r>
              <a:rPr lang="zh-TW" altLang="en-US" sz="1800" b="1" dirty="0">
                <a:solidFill>
                  <a:srgbClr val="0000FF"/>
                </a:solidFill>
                <a:latin typeface="微軟正黑體" pitchFamily="34" charset="-120"/>
                <a:ea typeface="微軟正黑體" pitchFamily="34" charset="-120"/>
                <a:cs typeface="Times New Roman" panose="02020603050405020304" pitchFamily="18" charset="0"/>
              </a:rPr>
              <a:t>處理規劃</a:t>
            </a:r>
            <a:endParaRPr lang="zh-CN" altLang="en-US" sz="1800" b="1" dirty="0">
              <a:solidFill>
                <a:srgbClr val="0000FF"/>
              </a:solidFill>
              <a:latin typeface="微軟正黑體" pitchFamily="34" charset="-120"/>
              <a:ea typeface="微軟正黑體" pitchFamily="34" charset="-120"/>
              <a:cs typeface="Times New Roman" panose="02020603050405020304" pitchFamily="18" charset="0"/>
            </a:endParaRPr>
          </a:p>
        </p:txBody>
      </p:sp>
      <p:sp>
        <p:nvSpPr>
          <p:cNvPr id="9" name="文本框 40"/>
          <p:cNvSpPr txBox="1"/>
          <p:nvPr/>
        </p:nvSpPr>
        <p:spPr>
          <a:xfrm>
            <a:off x="6228185" y="1311483"/>
            <a:ext cx="2915816" cy="5262979"/>
          </a:xfrm>
          <a:prstGeom prst="rect">
            <a:avLst/>
          </a:prstGeom>
          <a:solidFill>
            <a:srgbClr val="FFFF00"/>
          </a:solidFill>
        </p:spPr>
        <p:txBody>
          <a:bodyPr wrap="square" rtlCol="0">
            <a:spAutoFit/>
          </a:bodyPr>
          <a:lstStyle>
            <a:defPPr>
              <a:defRPr lang="zh-TW"/>
            </a:defPPr>
            <a:lvl1pPr>
              <a:defRPr sz="2000" b="1">
                <a:latin typeface="Times New Roman" panose="02020603050405020304" pitchFamily="18" charset="0"/>
                <a:cs typeface="Times New Roman" panose="02020603050405020304" pitchFamily="18" charset="0"/>
              </a:defRPr>
            </a:lvl1pPr>
          </a:lstStyle>
          <a:p>
            <a:pPr marL="355600" indent="-355600" algn="l">
              <a:lnSpc>
                <a:spcPct val="150000"/>
              </a:lnSpc>
            </a:pPr>
            <a:r>
              <a:rPr lang="zh-TW" altLang="en-US" sz="1400" dirty="0">
                <a:latin typeface="微軟正黑體" pitchFamily="34" charset="-120"/>
                <a:ea typeface="微軟正黑體" pitchFamily="34" charset="-120"/>
              </a:rPr>
              <a:t>註</a:t>
            </a:r>
            <a:r>
              <a:rPr lang="zh-CN" altLang="en-US" sz="1400" dirty="0">
                <a:latin typeface="微軟正黑體" pitchFamily="34" charset="-120"/>
                <a:ea typeface="微軟正黑體" pitchFamily="34" charset="-120"/>
              </a:rPr>
              <a:t>：</a:t>
            </a:r>
            <a:endParaRPr lang="en-US" altLang="zh-TW" sz="1400" dirty="0">
              <a:latin typeface="微軟正黑體" pitchFamily="34" charset="-120"/>
              <a:ea typeface="微軟正黑體" pitchFamily="34" charset="-120"/>
            </a:endParaRPr>
          </a:p>
          <a:p>
            <a:pPr marL="355600" indent="-355600" algn="l">
              <a:lnSpc>
                <a:spcPct val="150000"/>
              </a:lnSpc>
            </a:pPr>
            <a:r>
              <a:rPr lang="en-US" altLang="zh-TW" sz="1400" dirty="0">
                <a:latin typeface="微軟正黑體" pitchFamily="34" charset="-120"/>
                <a:ea typeface="微軟正黑體" pitchFamily="34" charset="-120"/>
              </a:rPr>
              <a:t>1</a:t>
            </a:r>
            <a:r>
              <a:rPr lang="zh-TW" altLang="en-US" sz="1400" dirty="0">
                <a:latin typeface="微軟正黑體" pitchFamily="34" charset="-120"/>
                <a:ea typeface="微軟正黑體" pitchFamily="34" charset="-120"/>
              </a:rPr>
              <a:t>、氣提加速劑的添加</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整體氨氮去除率＞</a:t>
            </a:r>
            <a:r>
              <a:rPr lang="en-US" altLang="zh-CN" sz="1400" dirty="0">
                <a:latin typeface="微軟正黑體" pitchFamily="34" charset="-120"/>
                <a:ea typeface="微軟正黑體" pitchFamily="34" charset="-120"/>
              </a:rPr>
              <a:t>80</a:t>
            </a:r>
            <a:r>
              <a:rPr lang="en-US" altLang="zh-CN" sz="1400" dirty="0" smtClean="0">
                <a:latin typeface="微軟正黑體" pitchFamily="34" charset="-120"/>
                <a:ea typeface="微軟正黑體" pitchFamily="34" charset="-120"/>
              </a:rPr>
              <a:t>% </a:t>
            </a:r>
            <a:r>
              <a:rPr lang="zh-TW" altLang="en-US" sz="1400" dirty="0" smtClean="0">
                <a:latin typeface="微軟正黑體" pitchFamily="34" charset="-120"/>
                <a:ea typeface="微軟正黑體" pitchFamily="34" charset="-120"/>
              </a:rPr>
              <a:t>或</a:t>
            </a:r>
            <a:r>
              <a:rPr lang="zh-TW" altLang="en-US" sz="1400" dirty="0">
                <a:latin typeface="微軟正黑體" pitchFamily="34" charset="-120"/>
                <a:ea typeface="微軟正黑體" pitchFamily="34" charset="-120"/>
              </a:rPr>
              <a:t>出水氨氮濃度＜</a:t>
            </a:r>
            <a:r>
              <a:rPr lang="en-US" altLang="zh-CN" sz="1400" dirty="0">
                <a:latin typeface="微軟正黑體" pitchFamily="34" charset="-120"/>
                <a:ea typeface="微軟正黑體" pitchFamily="34" charset="-120"/>
              </a:rPr>
              <a:t>20</a:t>
            </a:r>
            <a:r>
              <a:rPr lang="zh-CN" altLang="en-US" sz="1400" dirty="0">
                <a:latin typeface="微軟正黑體" pitchFamily="34" charset="-120"/>
                <a:ea typeface="微軟正黑體" pitchFamily="34" charset="-120"/>
              </a:rPr>
              <a:t> </a:t>
            </a:r>
            <a:r>
              <a:rPr lang="en-US" altLang="zh-TW" sz="1400" dirty="0">
                <a:latin typeface="微軟正黑體" pitchFamily="34" charset="-120"/>
                <a:ea typeface="微軟正黑體" pitchFamily="34" charset="-120"/>
              </a:rPr>
              <a:t>mg</a:t>
            </a:r>
            <a:r>
              <a:rPr lang="en-US" altLang="zh-CN" sz="1400" dirty="0">
                <a:latin typeface="微軟正黑體" pitchFamily="34" charset="-120"/>
                <a:ea typeface="微軟正黑體" pitchFamily="34" charset="-120"/>
              </a:rPr>
              <a:t>/L</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才需考量</a:t>
            </a:r>
            <a:r>
              <a:rPr lang="zh-CN" altLang="en-US" sz="1400" dirty="0">
                <a:latin typeface="微軟正黑體" pitchFamily="34" charset="-120"/>
                <a:ea typeface="微軟正黑體" pitchFamily="34" charset="-120"/>
              </a:rPr>
              <a:t>；</a:t>
            </a:r>
            <a:endParaRPr lang="en-US" altLang="zh-TW" sz="1400" dirty="0">
              <a:latin typeface="微軟正黑體" pitchFamily="34" charset="-120"/>
              <a:ea typeface="微軟正黑體" pitchFamily="34" charset="-120"/>
            </a:endParaRPr>
          </a:p>
          <a:p>
            <a:pPr marL="225425" indent="-225425" algn="l">
              <a:lnSpc>
                <a:spcPct val="150000"/>
              </a:lnSpc>
            </a:pPr>
            <a:r>
              <a:rPr lang="en-US" altLang="zh-TW" sz="1400" dirty="0">
                <a:latin typeface="微軟正黑體" pitchFamily="34" charset="-120"/>
                <a:ea typeface="微軟正黑體" pitchFamily="34" charset="-120"/>
              </a:rPr>
              <a:t>2</a:t>
            </a:r>
            <a:r>
              <a:rPr lang="zh-TW" altLang="en-US" sz="1400" dirty="0">
                <a:latin typeface="微軟正黑體" pitchFamily="34" charset="-120"/>
                <a:ea typeface="微軟正黑體" pitchFamily="34" charset="-120"/>
              </a:rPr>
              <a:t>、氣提塔</a:t>
            </a:r>
            <a:r>
              <a:rPr lang="en-US" altLang="zh-CN" sz="1400" dirty="0">
                <a:latin typeface="微軟正黑體" pitchFamily="34" charset="-120"/>
                <a:ea typeface="微軟正黑體" pitchFamily="34" charset="-120"/>
              </a:rPr>
              <a:t>1</a:t>
            </a:r>
            <a:r>
              <a:rPr lang="zh-TW" altLang="en-US" sz="1400" dirty="0">
                <a:latin typeface="微軟正黑體" pitchFamily="34" charset="-120"/>
                <a:ea typeface="微軟正黑體" pitchFamily="34" charset="-120"/>
              </a:rPr>
              <a:t>號的溫度</a:t>
            </a:r>
            <a:r>
              <a:rPr lang="zh-CN" altLang="en-US" sz="1400" dirty="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常規 </a:t>
            </a:r>
            <a:r>
              <a:rPr lang="en-US" altLang="zh-CN" sz="1400" dirty="0" smtClean="0">
                <a:latin typeface="微軟正黑體" pitchFamily="34" charset="-120"/>
                <a:ea typeface="微軟正黑體" pitchFamily="34" charset="-120"/>
              </a:rPr>
              <a:t>65</a:t>
            </a:r>
            <a:r>
              <a:rPr lang="zh-TW" altLang="en-US" sz="1400" dirty="0" smtClean="0">
                <a:latin typeface="微軟正黑體" pitchFamily="34" charset="-120"/>
                <a:ea typeface="微軟正黑體" pitchFamily="34" charset="-120"/>
              </a:rPr>
              <a:t> 攝氏度</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若常溫氣提</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則氣體塔要加大</a:t>
            </a:r>
            <a:r>
              <a:rPr lang="zh-CN" altLang="en-US" sz="1400" dirty="0">
                <a:latin typeface="微軟正黑體" pitchFamily="34" charset="-120"/>
                <a:ea typeface="微軟正黑體" pitchFamily="34" charset="-120"/>
              </a:rPr>
              <a:t>；</a:t>
            </a:r>
            <a:endParaRPr lang="en-US" altLang="zh-TW" sz="1400" dirty="0">
              <a:latin typeface="微軟正黑體" pitchFamily="34" charset="-120"/>
              <a:ea typeface="微軟正黑體" pitchFamily="34" charset="-120"/>
            </a:endParaRPr>
          </a:p>
          <a:p>
            <a:pPr marL="355600" indent="-355600" algn="l">
              <a:lnSpc>
                <a:spcPct val="150000"/>
              </a:lnSpc>
            </a:pPr>
            <a:r>
              <a:rPr lang="en-US" altLang="zh-CN" sz="1400" dirty="0">
                <a:latin typeface="微軟正黑體" pitchFamily="34" charset="-120"/>
                <a:ea typeface="微軟正黑體" pitchFamily="34" charset="-120"/>
              </a:rPr>
              <a:t>3</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氣提</a:t>
            </a:r>
            <a:r>
              <a:rPr lang="zh-TW" altLang="en-US" sz="1400" dirty="0" smtClean="0">
                <a:latin typeface="微軟正黑體" pitchFamily="34" charset="-120"/>
                <a:ea typeface="微軟正黑體" pitchFamily="34" charset="-120"/>
              </a:rPr>
              <a:t>塔 </a:t>
            </a:r>
            <a:r>
              <a:rPr lang="en-US" altLang="zh-CN" sz="1400" dirty="0" smtClean="0">
                <a:latin typeface="微軟正黑體" pitchFamily="34" charset="-120"/>
                <a:ea typeface="微軟正黑體" pitchFamily="34" charset="-120"/>
              </a:rPr>
              <a:t>2 </a:t>
            </a:r>
            <a:r>
              <a:rPr lang="zh-TW" altLang="en-US" sz="1400" dirty="0" smtClean="0">
                <a:latin typeface="微軟正黑體" pitchFamily="34" charset="-120"/>
                <a:ea typeface="微軟正黑體" pitchFamily="34" charset="-120"/>
              </a:rPr>
              <a:t>號</a:t>
            </a:r>
            <a:r>
              <a:rPr lang="zh-TW" altLang="en-US" sz="1400" dirty="0">
                <a:latin typeface="微軟正黑體" pitchFamily="34" charset="-120"/>
                <a:ea typeface="微軟正黑體" pitchFamily="34" charset="-120"/>
              </a:rPr>
              <a:t>的設置</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進流氨氮濃度高時</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須設置</a:t>
            </a:r>
            <a:r>
              <a:rPr lang="zh-TW" altLang="en-US" sz="1400" dirty="0" smtClean="0">
                <a:latin typeface="微軟正黑體" pitchFamily="34" charset="-120"/>
                <a:ea typeface="微軟正黑體" pitchFamily="34" charset="-120"/>
              </a:rPr>
              <a:t>第 </a:t>
            </a:r>
            <a:r>
              <a:rPr lang="en-US" altLang="zh-CN" sz="1400" dirty="0" smtClean="0">
                <a:latin typeface="微軟正黑體" pitchFamily="34" charset="-120"/>
                <a:ea typeface="微軟正黑體" pitchFamily="34" charset="-120"/>
              </a:rPr>
              <a:t>2 </a:t>
            </a:r>
            <a:r>
              <a:rPr lang="zh-TW" altLang="en-US" sz="1400" dirty="0" smtClean="0">
                <a:latin typeface="微軟正黑體" pitchFamily="34" charset="-120"/>
                <a:ea typeface="微軟正黑體" pitchFamily="34" charset="-120"/>
              </a:rPr>
              <a:t>段</a:t>
            </a:r>
            <a:r>
              <a:rPr lang="zh-TW" altLang="en-US" sz="1400" dirty="0">
                <a:latin typeface="微軟正黑體" pitchFamily="34" charset="-120"/>
                <a:ea typeface="微軟正黑體" pitchFamily="34" charset="-120"/>
              </a:rPr>
              <a:t>氣提塔</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每段氣提塔</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不加氣提加速劑時</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氨氮去除率</a:t>
            </a:r>
            <a:r>
              <a:rPr lang="zh-TW" altLang="en-US" sz="1400" dirty="0" smtClean="0">
                <a:latin typeface="微軟正黑體" pitchFamily="34" charset="-120"/>
                <a:ea typeface="微軟正黑體" pitchFamily="34" charset="-120"/>
              </a:rPr>
              <a:t>約 </a:t>
            </a:r>
            <a:r>
              <a:rPr lang="en-US" altLang="zh-CN" sz="1400" dirty="0" smtClean="0">
                <a:latin typeface="微軟正黑體" pitchFamily="34" charset="-120"/>
                <a:ea typeface="微軟正黑體" pitchFamily="34" charset="-120"/>
              </a:rPr>
              <a:t>60</a:t>
            </a:r>
            <a:r>
              <a:rPr lang="en-US" altLang="zh-CN" sz="1400" dirty="0">
                <a:latin typeface="微軟正黑體" pitchFamily="34" charset="-120"/>
                <a:ea typeface="微軟正黑體" pitchFamily="34" charset="-120"/>
              </a:rPr>
              <a:t>%</a:t>
            </a:r>
            <a:r>
              <a:rPr lang="zh-CN" altLang="en-US" sz="1400" dirty="0">
                <a:latin typeface="微軟正黑體" pitchFamily="34" charset="-120"/>
                <a:ea typeface="微軟正黑體" pitchFamily="34" charset="-120"/>
              </a:rPr>
              <a:t>；</a:t>
            </a:r>
            <a:endParaRPr lang="en-US" altLang="zh-CN" sz="1400" dirty="0">
              <a:latin typeface="微軟正黑體" pitchFamily="34" charset="-120"/>
              <a:ea typeface="微軟正黑體" pitchFamily="34" charset="-120"/>
            </a:endParaRPr>
          </a:p>
          <a:p>
            <a:pPr marL="355600" indent="-355600" algn="l">
              <a:lnSpc>
                <a:spcPct val="150000"/>
              </a:lnSpc>
            </a:pPr>
            <a:r>
              <a:rPr lang="en-US" altLang="zh-CN" sz="1400" dirty="0">
                <a:latin typeface="微軟正黑體" pitchFamily="34" charset="-120"/>
                <a:ea typeface="微軟正黑體" pitchFamily="34" charset="-120"/>
              </a:rPr>
              <a:t>4</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氨</a:t>
            </a:r>
            <a:r>
              <a:rPr lang="zh-TW" altLang="en-US" sz="1400" dirty="0">
                <a:latin typeface="微軟正黑體" pitchFamily="34" charset="-120"/>
                <a:ea typeface="微軟正黑體" pitchFamily="34" charset="-120"/>
                <a:sym typeface="+mn-ea"/>
              </a:rPr>
              <a:t>氣</a:t>
            </a:r>
            <a:r>
              <a:rPr lang="zh-TW" altLang="en-US" sz="1400" dirty="0">
                <a:latin typeface="微軟正黑體" pitchFamily="34" charset="-120"/>
                <a:ea typeface="微軟正黑體" pitchFamily="34" charset="-120"/>
              </a:rPr>
              <a:t>去除固定床的反應體積</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一般為氣提塔</a:t>
            </a:r>
            <a:r>
              <a:rPr lang="zh-TW" altLang="en-US" sz="1400" dirty="0" smtClean="0">
                <a:latin typeface="微軟正黑體" pitchFamily="34" charset="-120"/>
                <a:ea typeface="微軟正黑體" pitchFamily="34" charset="-120"/>
              </a:rPr>
              <a:t>的 </a:t>
            </a:r>
            <a:r>
              <a:rPr lang="en-US" altLang="zh-CN" sz="1400" dirty="0" smtClean="0">
                <a:latin typeface="微軟正黑體" pitchFamily="34" charset="-120"/>
                <a:ea typeface="微軟正黑體" pitchFamily="34" charset="-120"/>
              </a:rPr>
              <a:t>1/5</a:t>
            </a:r>
            <a:r>
              <a:rPr lang="zh-CN" altLang="en-US" sz="1400" dirty="0">
                <a:latin typeface="微軟正黑體" pitchFamily="34" charset="-120"/>
                <a:ea typeface="微軟正黑體" pitchFamily="34" charset="-120"/>
              </a:rPr>
              <a:t>；</a:t>
            </a:r>
            <a:endParaRPr lang="en-US" altLang="zh-CN" sz="1400" dirty="0">
              <a:latin typeface="微軟正黑體" pitchFamily="34" charset="-120"/>
              <a:ea typeface="微軟正黑體" pitchFamily="34" charset="-120"/>
            </a:endParaRPr>
          </a:p>
          <a:p>
            <a:pPr marL="355600" indent="-355600" algn="l">
              <a:lnSpc>
                <a:spcPct val="150000"/>
              </a:lnSpc>
            </a:pPr>
            <a:r>
              <a:rPr lang="en-US" altLang="zh-CN" sz="1400" dirty="0">
                <a:latin typeface="微軟正黑體" pitchFamily="34" charset="-120"/>
                <a:ea typeface="微軟正黑體" pitchFamily="34" charset="-120"/>
              </a:rPr>
              <a:t>5</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若只處理氨氮</a:t>
            </a:r>
            <a:r>
              <a:rPr lang="zh-CN" altLang="en-US"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則氧化塔停留時間</a:t>
            </a:r>
            <a:r>
              <a:rPr lang="zh-TW" altLang="en-US" sz="1400" dirty="0" smtClean="0">
                <a:latin typeface="微軟正黑體" pitchFamily="34" charset="-120"/>
                <a:ea typeface="微軟正黑體" pitchFamily="34" charset="-120"/>
              </a:rPr>
              <a:t>約 </a:t>
            </a:r>
            <a:r>
              <a:rPr lang="en-US" altLang="zh-CN" sz="1400" dirty="0" smtClean="0">
                <a:latin typeface="微軟正黑體" pitchFamily="34" charset="-120"/>
                <a:ea typeface="微軟正黑體" pitchFamily="34" charset="-120"/>
              </a:rPr>
              <a:t>0.2 h</a:t>
            </a:r>
            <a:r>
              <a:rPr lang="zh-TW" altLang="en-US" sz="1400" dirty="0">
                <a:latin typeface="微軟正黑體" pitchFamily="34" charset="-120"/>
                <a:ea typeface="微軟正黑體" pitchFamily="34" charset="-120"/>
              </a:rPr>
              <a:t>;若還要</a:t>
            </a:r>
            <a:r>
              <a:rPr lang="zh-TW" altLang="en-US" sz="1400" dirty="0" smtClean="0">
                <a:latin typeface="微軟正黑體" pitchFamily="34" charset="-120"/>
                <a:ea typeface="微軟正黑體" pitchFamily="34" charset="-120"/>
              </a:rPr>
              <a:t>處理 COD, </a:t>
            </a:r>
            <a:r>
              <a:rPr lang="zh-TW" altLang="en-US" sz="1400" dirty="0">
                <a:latin typeface="微軟正黑體" pitchFamily="34" charset="-120"/>
                <a:ea typeface="微軟正黑體" pitchFamily="34" charset="-120"/>
              </a:rPr>
              <a:t>則</a:t>
            </a:r>
            <a:r>
              <a:rPr lang="zh-TW" altLang="en-US" sz="1400" dirty="0" smtClean="0">
                <a:latin typeface="微軟正黑體" pitchFamily="34" charset="-120"/>
                <a:ea typeface="微軟正黑體" pitchFamily="34" charset="-120"/>
              </a:rPr>
              <a:t>為  </a:t>
            </a:r>
            <a:r>
              <a:rPr lang="zh-TW" altLang="en-US" sz="1400" dirty="0">
                <a:latin typeface="微軟正黑體" pitchFamily="34" charset="-120"/>
                <a:ea typeface="微軟正黑體" pitchFamily="34" charset="-120"/>
              </a:rPr>
              <a:t>0.</a:t>
            </a:r>
            <a:r>
              <a:rPr lang="zh-TW" altLang="en-US" sz="1400" dirty="0" smtClean="0">
                <a:latin typeface="微軟正黑體" pitchFamily="34" charset="-120"/>
                <a:ea typeface="微軟正黑體" pitchFamily="34" charset="-120"/>
              </a:rPr>
              <a:t>5 h</a:t>
            </a:r>
            <a:endParaRPr lang="en-US" altLang="zh-TW" sz="1400" dirty="0">
              <a:solidFill>
                <a:srgbClr val="FF0000"/>
              </a:solidFill>
              <a:latin typeface="微軟正黑體" pitchFamily="34" charset="-120"/>
              <a:ea typeface="微軟正黑體" pitchFamily="34" charset="-120"/>
            </a:endParaRPr>
          </a:p>
        </p:txBody>
      </p:sp>
      <p:pic>
        <p:nvPicPr>
          <p:cNvPr id="10" name="圖片 9"/>
          <p:cNvPicPr>
            <a:picLocks noChangeAspect="1"/>
          </p:cNvPicPr>
          <p:nvPr/>
        </p:nvPicPr>
        <p:blipFill>
          <a:blip r:embed="rId2" cstate="print"/>
          <a:stretch>
            <a:fillRect/>
          </a:stretch>
        </p:blipFill>
        <p:spPr>
          <a:xfrm>
            <a:off x="0" y="2306243"/>
            <a:ext cx="6420159" cy="3381469"/>
          </a:xfrm>
          <a:prstGeom prst="rect">
            <a:avLst/>
          </a:prstGeom>
        </p:spPr>
      </p:pic>
      <p:sp>
        <p:nvSpPr>
          <p:cNvPr id="11" name="AutoShape 2">
            <a:extLst>
              <a:ext uri="{FF2B5EF4-FFF2-40B4-BE49-F238E27FC236}">
                <a16:creationId xmlns="" xmlns:a16="http://schemas.microsoft.com/office/drawing/2014/main" id="{B339831F-5BE1-4AF7-A123-3A69E07A4027}"/>
              </a:ext>
            </a:extLst>
          </p:cNvPr>
          <p:cNvSpPr>
            <a:spLocks noChangeArrowheads="1"/>
          </p:cNvSpPr>
          <p:nvPr/>
        </p:nvSpPr>
        <p:spPr bwMode="auto">
          <a:xfrm>
            <a:off x="1835696" y="0"/>
            <a:ext cx="5715000" cy="696337"/>
          </a:xfrm>
          <a:prstGeom prst="roundRect">
            <a:avLst>
              <a:gd name="adj" fmla="val 12495"/>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600" b="1">
                <a:solidFill>
                  <a:srgbClr val="FF9933"/>
                </a:solidFill>
                <a:latin typeface="Times New Roman" panose="02020603050405020304" pitchFamily="18" charset="0"/>
                <a:ea typeface="新細明體" panose="02020500000000000000" pitchFamily="18" charset="-120"/>
              </a:defRPr>
            </a:lvl1pPr>
            <a:lvl2pPr marL="742950" indent="-285750" eaLnBrk="0" hangingPunct="0">
              <a:defRPr kumimoji="1" sz="3600" b="1">
                <a:solidFill>
                  <a:srgbClr val="FF9933"/>
                </a:solidFill>
                <a:latin typeface="Times New Roman" panose="02020603050405020304" pitchFamily="18" charset="0"/>
                <a:ea typeface="新細明體" panose="02020500000000000000" pitchFamily="18" charset="-120"/>
              </a:defRPr>
            </a:lvl2pPr>
            <a:lvl3pPr marL="1143000" indent="-228600" eaLnBrk="0" hangingPunct="0">
              <a:defRPr kumimoji="1" sz="3600" b="1">
                <a:solidFill>
                  <a:srgbClr val="FF9933"/>
                </a:solidFill>
                <a:latin typeface="Times New Roman" panose="02020603050405020304" pitchFamily="18" charset="0"/>
                <a:ea typeface="新細明體" panose="02020500000000000000" pitchFamily="18" charset="-120"/>
              </a:defRPr>
            </a:lvl3pPr>
            <a:lvl4pPr marL="1600200" indent="-228600" eaLnBrk="0" hangingPunct="0">
              <a:defRPr kumimoji="1" sz="3600" b="1">
                <a:solidFill>
                  <a:srgbClr val="FF9933"/>
                </a:solidFill>
                <a:latin typeface="Times New Roman" panose="02020603050405020304" pitchFamily="18" charset="0"/>
                <a:ea typeface="新細明體" panose="02020500000000000000" pitchFamily="18" charset="-120"/>
              </a:defRPr>
            </a:lvl4pPr>
            <a:lvl5pPr marL="2057400" indent="-228600" eaLnBrk="0" hangingPunct="0">
              <a:defRPr kumimoji="1" sz="3600" b="1">
                <a:solidFill>
                  <a:srgbClr val="FF9933"/>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3600" b="1">
                <a:solidFill>
                  <a:srgbClr val="FF9933"/>
                </a:solidFill>
                <a:latin typeface="Times New Roman" panose="02020603050405020304" pitchFamily="18" charset="0"/>
                <a:ea typeface="新細明體" panose="02020500000000000000" pitchFamily="18" charset="-120"/>
              </a:defRPr>
            </a:lvl9pPr>
          </a:lstStyle>
          <a:p>
            <a:pPr algn="ctr" eaLnBrk="1" hangingPunct="1"/>
            <a:r>
              <a:rPr lang="zh-TW" altLang="en-US" dirty="0" smtClean="0">
                <a:solidFill>
                  <a:schemeClr val="bg1"/>
                </a:solidFill>
                <a:latin typeface="微軟正黑體" pitchFamily="34" charset="-120"/>
                <a:ea typeface="微軟正黑體" pitchFamily="34" charset="-120"/>
              </a:rPr>
              <a:t>觸媒氧化系統</a:t>
            </a:r>
            <a:r>
              <a:rPr lang="en-US" altLang="zh-TW" dirty="0" smtClean="0">
                <a:solidFill>
                  <a:schemeClr val="bg1"/>
                </a:solidFill>
                <a:latin typeface="微軟正黑體" pitchFamily="34" charset="-120"/>
                <a:ea typeface="微軟正黑體" pitchFamily="34" charset="-120"/>
              </a:rPr>
              <a:t> </a:t>
            </a:r>
            <a:endParaRPr lang="zh-TW" altLang="en-US" dirty="0">
              <a:solidFill>
                <a:schemeClr val="bg1"/>
              </a:solidFill>
              <a:latin typeface="微軟正黑體" pitchFamily="34" charset="-120"/>
              <a:ea typeface="微軟正黑體" pitchFamily="34"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34</a:t>
            </a:fld>
            <a:endParaRPr lang="zh-TW" altLang="en-US" dirty="0"/>
          </a:p>
        </p:txBody>
      </p:sp>
      <p:sp>
        <p:nvSpPr>
          <p:cNvPr id="8" name="文字方塊 7">
            <a:extLst>
              <a:ext uri="{FF2B5EF4-FFF2-40B4-BE49-F238E27FC236}">
                <a16:creationId xmlns="" xmlns:a16="http://schemas.microsoft.com/office/drawing/2014/main" id="{62830FC9-ABD9-47A7-AEE6-BA3D0C94E870}"/>
              </a:ext>
            </a:extLst>
          </p:cNvPr>
          <p:cNvSpPr txBox="1"/>
          <p:nvPr/>
        </p:nvSpPr>
        <p:spPr>
          <a:xfrm>
            <a:off x="1187624" y="0"/>
            <a:ext cx="6573837" cy="646331"/>
          </a:xfrm>
          <a:prstGeom prst="rect">
            <a:avLst/>
          </a:prstGeom>
          <a:noFill/>
        </p:spPr>
        <p:txBody>
          <a:bodyPr>
            <a:spAutoFit/>
          </a:bodyPr>
          <a:lstStyle/>
          <a:p>
            <a:pPr algn="ctr">
              <a:defRPr/>
            </a:pPr>
            <a:r>
              <a:rPr lang="zh-TW" altLang="en-US" sz="3200" b="1" dirty="0">
                <a:solidFill>
                  <a:schemeClr val="bg1"/>
                </a:solidFill>
                <a:latin typeface="微軟正黑體" pitchFamily="34" charset="-120"/>
                <a:ea typeface="微軟正黑體" pitchFamily="34" charset="-120"/>
                <a:cs typeface="+mj-cs"/>
              </a:rPr>
              <a:t>新氧水</a:t>
            </a:r>
            <a:r>
              <a:rPr lang="en-US" altLang="zh-TW" sz="3200" b="1" dirty="0">
                <a:solidFill>
                  <a:schemeClr val="bg1"/>
                </a:solidFill>
                <a:latin typeface="微軟正黑體" pitchFamily="34" charset="-120"/>
                <a:ea typeface="微軟正黑體" pitchFamily="34" charset="-120"/>
                <a:cs typeface="+mj-cs"/>
              </a:rPr>
              <a:t>-</a:t>
            </a:r>
            <a:r>
              <a:rPr lang="zh-TW" altLang="en-US" sz="3200" b="1" dirty="0">
                <a:solidFill>
                  <a:schemeClr val="bg1"/>
                </a:solidFill>
                <a:latin typeface="微軟正黑體" pitchFamily="34" charset="-120"/>
                <a:ea typeface="微軟正黑體" pitchFamily="34" charset="-120"/>
                <a:cs typeface="+mj-cs"/>
              </a:rPr>
              <a:t>弱酸性次氯酸水</a:t>
            </a:r>
            <a:r>
              <a:rPr lang="en-US" altLang="zh-TW" sz="3600" b="1" dirty="0">
                <a:solidFill>
                  <a:schemeClr val="bg1"/>
                </a:solidFill>
                <a:latin typeface="+mj-lt"/>
                <a:ea typeface="標楷體" panose="03000509000000000000" pitchFamily="65" charset="-120"/>
                <a:cs typeface="+mj-cs"/>
              </a:rPr>
              <a:t>(</a:t>
            </a:r>
            <a:r>
              <a:rPr lang="en-US" altLang="zh-TW" sz="3600" b="1" dirty="0" err="1">
                <a:solidFill>
                  <a:schemeClr val="bg1"/>
                </a:solidFill>
                <a:latin typeface="+mj-lt"/>
                <a:ea typeface="標楷體" panose="03000509000000000000" pitchFamily="65" charset="-120"/>
                <a:cs typeface="+mj-cs"/>
              </a:rPr>
              <a:t>HOCl</a:t>
            </a:r>
            <a:r>
              <a:rPr lang="en-US" altLang="zh-TW" sz="3600" b="1" dirty="0">
                <a:solidFill>
                  <a:schemeClr val="bg1"/>
                </a:solidFill>
                <a:latin typeface="+mj-lt"/>
                <a:ea typeface="標楷體" panose="03000509000000000000" pitchFamily="65" charset="-120"/>
                <a:cs typeface="+mj-cs"/>
              </a:rPr>
              <a:t>)</a:t>
            </a:r>
            <a:endParaRPr lang="zh-TW" altLang="en-US" sz="3600" b="1" dirty="0">
              <a:solidFill>
                <a:schemeClr val="bg1"/>
              </a:solidFill>
              <a:latin typeface="+mj-lt"/>
              <a:ea typeface="標楷體" panose="03000509000000000000" pitchFamily="65" charset="-120"/>
              <a:cs typeface="+mj-cs"/>
            </a:endParaRPr>
          </a:p>
        </p:txBody>
      </p:sp>
      <p:sp>
        <p:nvSpPr>
          <p:cNvPr id="9" name="灯片编号占位符 1">
            <a:extLst>
              <a:ext uri="{FF2B5EF4-FFF2-40B4-BE49-F238E27FC236}">
                <a16:creationId xmlns="" xmlns:a16="http://schemas.microsoft.com/office/drawing/2014/main" id="{2DBDA8A5-82AE-49C2-82AF-51FF7D2A9662}"/>
              </a:ext>
            </a:extLst>
          </p:cNvPr>
          <p:cNvSpPr txBox="1">
            <a:spLocks/>
          </p:cNvSpPr>
          <p:nvPr/>
        </p:nvSpPr>
        <p:spPr bwMode="white">
          <a:xfrm>
            <a:off x="0" y="0"/>
            <a:ext cx="0" cy="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8B55236-22EE-4D45-B73F-9D3C4830F61D}" type="slidenum">
              <a:rPr kumimoji="1" lang="zh-CN" altLang="en-US" sz="1000" b="1" i="0" u="none" strike="noStrike" kern="1200" cap="none" spc="0" normalizeH="0" baseline="0" noProof="0" smtClean="0">
                <a:ln>
                  <a:noFill/>
                </a:ln>
                <a:solidFill>
                  <a:schemeClr val="tx1"/>
                </a:solidFill>
                <a:effectLst/>
                <a:uLnTx/>
                <a:uFillTx/>
                <a:latin typeface="Arial" panose="020B0604020202020204" pitchFamily="34" charset="0"/>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1" lang="zh-CN" altLang="en-US" sz="1000" b="1" i="0" u="none" strike="noStrike" kern="1200" cap="none" spc="0" normalizeH="0" baseline="0" noProof="0" dirty="0">
              <a:ln>
                <a:noFill/>
              </a:ln>
              <a:solidFill>
                <a:schemeClr val="tx1"/>
              </a:solidFill>
              <a:effectLst/>
              <a:uLnTx/>
              <a:uFillTx/>
              <a:latin typeface="Arial" panose="020B0604020202020204" pitchFamily="34" charset="0"/>
              <a:ea typeface="新細明體" panose="02020500000000000000" pitchFamily="18" charset="-120"/>
              <a:cs typeface="+mn-cs"/>
            </a:endParaRPr>
          </a:p>
        </p:txBody>
      </p:sp>
      <p:pic>
        <p:nvPicPr>
          <p:cNvPr id="10" name="officeArt object" descr="1468751853-3832206509_n.jpg">
            <a:extLst>
              <a:ext uri="{FF2B5EF4-FFF2-40B4-BE49-F238E27FC236}">
                <a16:creationId xmlns="" xmlns:a16="http://schemas.microsoft.com/office/drawing/2014/main" id="{90847134-45FA-4685-8B4E-7458FE93F139}"/>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2492896"/>
            <a:ext cx="5734050" cy="381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11" name="文字方塊 10">
            <a:extLst>
              <a:ext uri="{FF2B5EF4-FFF2-40B4-BE49-F238E27FC236}">
                <a16:creationId xmlns="" xmlns:a16="http://schemas.microsoft.com/office/drawing/2014/main" id="{97D353DE-9EB4-45EB-9DFA-D0774328C742}"/>
              </a:ext>
            </a:extLst>
          </p:cNvPr>
          <p:cNvSpPr txBox="1"/>
          <p:nvPr/>
        </p:nvSpPr>
        <p:spPr>
          <a:xfrm>
            <a:off x="3203848" y="906684"/>
            <a:ext cx="3169889" cy="1631214"/>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l" fontAlgn="auto" hangingPunct="0">
              <a:spcBef>
                <a:spcPts val="0"/>
              </a:spcBef>
              <a:spcAft>
                <a:spcPts val="0"/>
              </a:spcAft>
              <a:defRPr/>
            </a:pPr>
            <a:r>
              <a:rPr kumimoji="0" lang="en-US" altLang="zh-TW" sz="2000" b="1" spc="300" dirty="0" err="1">
                <a:solidFill>
                  <a:schemeClr val="bg1"/>
                </a:solidFill>
                <a:latin typeface="微軟正黑體" pitchFamily="34" charset="-120"/>
                <a:ea typeface="微軟正黑體" pitchFamily="34" charset="-120"/>
                <a:cs typeface="+mj-cs"/>
                <a:sym typeface="Candara"/>
              </a:rPr>
              <a:t>HOCl</a:t>
            </a:r>
            <a:r>
              <a:rPr kumimoji="0" lang="zh-TW" altLang="en-US" sz="2000" b="1" spc="300" dirty="0">
                <a:solidFill>
                  <a:schemeClr val="bg1"/>
                </a:solidFill>
                <a:latin typeface="微軟正黑體" pitchFamily="34" charset="-120"/>
                <a:ea typeface="微軟正黑體" pitchFamily="34" charset="-120"/>
                <a:cs typeface="+mj-cs"/>
                <a:sym typeface="Candara"/>
              </a:rPr>
              <a:t>法優點：</a:t>
            </a:r>
            <a:endParaRPr kumimoji="0" lang="en-US" altLang="zh-TW" sz="2000" b="1" spc="300" dirty="0">
              <a:solidFill>
                <a:schemeClr val="bg1"/>
              </a:solidFill>
              <a:latin typeface="微軟正黑體" pitchFamily="34" charset="-120"/>
              <a:ea typeface="微軟正黑體" pitchFamily="34" charset="-120"/>
              <a:cs typeface="+mj-cs"/>
              <a:sym typeface="Candara"/>
            </a:endParaRPr>
          </a:p>
          <a:p>
            <a:pPr algn="l" fontAlgn="auto" hangingPunct="0">
              <a:spcBef>
                <a:spcPts val="0"/>
              </a:spcBef>
              <a:spcAft>
                <a:spcPts val="0"/>
              </a:spcAft>
              <a:defRPr/>
            </a:pPr>
            <a:r>
              <a:rPr lang="en-US" altLang="zh-TW" sz="2000" b="1" spc="300" dirty="0">
                <a:solidFill>
                  <a:schemeClr val="bg1"/>
                </a:solidFill>
                <a:latin typeface="微軟正黑體" pitchFamily="34" charset="-120"/>
                <a:ea typeface="微軟正黑體" pitchFamily="34" charset="-120"/>
                <a:cs typeface="+mj-cs"/>
                <a:sym typeface="Candara"/>
              </a:rPr>
              <a:t>1.</a:t>
            </a:r>
            <a:r>
              <a:rPr lang="zh-TW" altLang="en-US" sz="2000" b="1" spc="300" dirty="0">
                <a:solidFill>
                  <a:schemeClr val="bg1"/>
                </a:solidFill>
                <a:latin typeface="微軟正黑體" pitchFamily="34" charset="-120"/>
                <a:ea typeface="微軟正黑體" pitchFamily="34" charset="-120"/>
                <a:cs typeface="+mj-cs"/>
                <a:sym typeface="Candara"/>
              </a:rPr>
              <a:t>設備成本低</a:t>
            </a:r>
            <a:endParaRPr lang="en-US" altLang="zh-TW" sz="2000" b="1" spc="300" dirty="0">
              <a:solidFill>
                <a:schemeClr val="bg1"/>
              </a:solidFill>
              <a:latin typeface="微軟正黑體" pitchFamily="34" charset="-120"/>
              <a:ea typeface="微軟正黑體" pitchFamily="34" charset="-120"/>
              <a:cs typeface="+mj-cs"/>
              <a:sym typeface="Candara"/>
            </a:endParaRPr>
          </a:p>
          <a:p>
            <a:pPr algn="l" fontAlgn="auto" hangingPunct="0">
              <a:spcBef>
                <a:spcPts val="0"/>
              </a:spcBef>
              <a:spcAft>
                <a:spcPts val="0"/>
              </a:spcAft>
              <a:defRPr/>
            </a:pPr>
            <a:r>
              <a:rPr kumimoji="0" lang="en-US" altLang="zh-TW" sz="2000" b="1" spc="300" dirty="0">
                <a:solidFill>
                  <a:schemeClr val="bg1"/>
                </a:solidFill>
                <a:latin typeface="微軟正黑體" pitchFamily="34" charset="-120"/>
                <a:ea typeface="微軟正黑體" pitchFamily="34" charset="-120"/>
                <a:cs typeface="+mj-cs"/>
                <a:sym typeface="Candara"/>
              </a:rPr>
              <a:t>2.</a:t>
            </a:r>
            <a:r>
              <a:rPr kumimoji="0" lang="zh-CN" altLang="en-US" sz="2000" b="1" spc="300" dirty="0">
                <a:solidFill>
                  <a:schemeClr val="bg1"/>
                </a:solidFill>
                <a:latin typeface="微軟正黑體" pitchFamily="34" charset="-120"/>
                <a:ea typeface="微軟正黑體" pitchFamily="34" charset="-120"/>
                <a:cs typeface="+mj-cs"/>
                <a:sym typeface="Candara"/>
              </a:rPr>
              <a:t>設備材料防腐蝕</a:t>
            </a:r>
            <a:endParaRPr kumimoji="0" lang="en-US" altLang="zh-CN" sz="2000" b="1" spc="300" dirty="0">
              <a:solidFill>
                <a:schemeClr val="bg1"/>
              </a:solidFill>
              <a:latin typeface="微軟正黑體" pitchFamily="34" charset="-120"/>
              <a:ea typeface="微軟正黑體" pitchFamily="34" charset="-120"/>
              <a:cs typeface="+mj-cs"/>
              <a:sym typeface="Candara"/>
            </a:endParaRPr>
          </a:p>
          <a:p>
            <a:pPr algn="l" fontAlgn="auto" hangingPunct="0">
              <a:spcBef>
                <a:spcPts val="0"/>
              </a:spcBef>
              <a:spcAft>
                <a:spcPts val="0"/>
              </a:spcAft>
              <a:defRPr/>
            </a:pPr>
            <a:r>
              <a:rPr kumimoji="0" lang="en-US" altLang="zh-TW" sz="2000" b="1" spc="300" dirty="0">
                <a:solidFill>
                  <a:schemeClr val="bg1"/>
                </a:solidFill>
                <a:latin typeface="微軟正黑體" pitchFamily="34" charset="-120"/>
                <a:ea typeface="微軟正黑體" pitchFamily="34" charset="-120"/>
                <a:cs typeface="+mj-cs"/>
                <a:sym typeface="Candara"/>
              </a:rPr>
              <a:t>3.</a:t>
            </a:r>
            <a:r>
              <a:rPr kumimoji="0" lang="zh-TW" altLang="en-US" sz="2000" b="1" spc="300" dirty="0">
                <a:solidFill>
                  <a:schemeClr val="bg1"/>
                </a:solidFill>
                <a:latin typeface="微軟正黑體" pitchFamily="34" charset="-120"/>
                <a:ea typeface="微軟正黑體" pitchFamily="34" charset="-120"/>
                <a:cs typeface="+mj-cs"/>
                <a:sym typeface="Candara"/>
              </a:rPr>
              <a:t>反應過程不產污泥</a:t>
            </a:r>
            <a:endParaRPr kumimoji="0" lang="en-US" altLang="zh-TW" sz="2000" b="1" spc="300" dirty="0">
              <a:solidFill>
                <a:schemeClr val="bg1"/>
              </a:solidFill>
              <a:latin typeface="微軟正黑體" pitchFamily="34" charset="-120"/>
              <a:ea typeface="微軟正黑體" pitchFamily="34" charset="-120"/>
              <a:cs typeface="+mj-cs"/>
              <a:sym typeface="Candara"/>
            </a:endParaRPr>
          </a:p>
          <a:p>
            <a:pPr algn="l" fontAlgn="auto" hangingPunct="0">
              <a:spcBef>
                <a:spcPts val="0"/>
              </a:spcBef>
              <a:spcAft>
                <a:spcPts val="0"/>
              </a:spcAft>
              <a:defRPr/>
            </a:pPr>
            <a:r>
              <a:rPr kumimoji="0" lang="en-US" altLang="zh-TW" sz="2000" b="1" spc="300" dirty="0">
                <a:solidFill>
                  <a:schemeClr val="bg1"/>
                </a:solidFill>
                <a:latin typeface="微軟正黑體" pitchFamily="34" charset="-120"/>
                <a:ea typeface="微軟正黑體" pitchFamily="34" charset="-120"/>
                <a:cs typeface="+mj-cs"/>
                <a:sym typeface="Candara"/>
              </a:rPr>
              <a:t>4.</a:t>
            </a:r>
            <a:r>
              <a:rPr kumimoji="0" lang="zh-TW" altLang="en-US" sz="2000" b="1" spc="300" dirty="0">
                <a:solidFill>
                  <a:schemeClr val="bg1"/>
                </a:solidFill>
                <a:latin typeface="微軟正黑體" pitchFamily="34" charset="-120"/>
                <a:ea typeface="微軟正黑體" pitchFamily="34" charset="-120"/>
                <a:cs typeface="+mj-cs"/>
                <a:sym typeface="Candara"/>
              </a:rPr>
              <a:t>加藥費用相對便宜</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35</a:t>
            </a:fld>
            <a:endParaRPr lang="zh-TW" altLang="en-US" dirty="0"/>
          </a:p>
        </p:txBody>
      </p:sp>
      <p:sp>
        <p:nvSpPr>
          <p:cNvPr id="6" name="標題 1">
            <a:extLst>
              <a:ext uri="{FF2B5EF4-FFF2-40B4-BE49-F238E27FC236}">
                <a16:creationId xmlns="" xmlns:a16="http://schemas.microsoft.com/office/drawing/2014/main" id="{05FB4938-9BA7-4D96-A19D-F5FA88C92AEC}"/>
              </a:ext>
            </a:extLst>
          </p:cNvPr>
          <p:cNvSpPr>
            <a:spLocks noGrp="1"/>
          </p:cNvSpPr>
          <p:nvPr>
            <p:ph type="title"/>
          </p:nvPr>
        </p:nvSpPr>
        <p:spPr>
          <a:xfrm>
            <a:off x="395536" y="0"/>
            <a:ext cx="8229600" cy="922114"/>
          </a:xfrm>
        </p:spPr>
        <p:txBody>
          <a:bodyPr/>
          <a:lstStyle/>
          <a:p>
            <a:pPr>
              <a:defRPr/>
            </a:pPr>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新氧水</a:t>
            </a:r>
            <a:r>
              <a:rPr lang="en-US" altLang="zh-TW"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主成</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分為 </a:t>
            </a:r>
            <a:r>
              <a:rPr lang="en-US" altLang="zh-TW" b="1" dirty="0" err="1" smtClean="0">
                <a:effectLst>
                  <a:outerShdw blurRad="38100" dist="38100" dir="2700000" algn="tl">
                    <a:srgbClr val="000000">
                      <a:alpha val="43137"/>
                    </a:srgbClr>
                  </a:outerShdw>
                </a:effectLst>
                <a:latin typeface="微軟正黑體" pitchFamily="34" charset="-120"/>
                <a:ea typeface="微軟正黑體" pitchFamily="34" charset="-120"/>
              </a:rPr>
              <a:t>HOCl</a:t>
            </a:r>
            <a:r>
              <a:rPr lang="en-US" altLang="zh-TW"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生成技術</a:t>
            </a:r>
          </a:p>
        </p:txBody>
      </p:sp>
      <p:sp>
        <p:nvSpPr>
          <p:cNvPr id="7" name="內容版面配置區 2">
            <a:extLst>
              <a:ext uri="{FF2B5EF4-FFF2-40B4-BE49-F238E27FC236}">
                <a16:creationId xmlns="" xmlns:a16="http://schemas.microsoft.com/office/drawing/2014/main" id="{EE6AE1E5-BAF8-4BB0-976C-7FB83E036A84}"/>
              </a:ext>
            </a:extLst>
          </p:cNvPr>
          <p:cNvSpPr>
            <a:spLocks noGrp="1"/>
          </p:cNvSpPr>
          <p:nvPr>
            <p:ph idx="1"/>
          </p:nvPr>
        </p:nvSpPr>
        <p:spPr>
          <a:xfrm>
            <a:off x="395536" y="1268760"/>
            <a:ext cx="8435280" cy="5184576"/>
          </a:xfrm>
        </p:spPr>
        <p:txBody>
          <a:bodyPr>
            <a:noAutofit/>
          </a:bodyPr>
          <a:lstStyle/>
          <a:p>
            <a:pPr>
              <a:lnSpc>
                <a:spcPts val="3600"/>
              </a:lnSpc>
              <a:spcBef>
                <a:spcPts val="0"/>
              </a:spcBef>
              <a:defRPr/>
            </a:pPr>
            <a:r>
              <a:rPr lang="zh-TW" altLang="en-US" sz="2000" dirty="0">
                <a:solidFill>
                  <a:srgbClr val="0000FF"/>
                </a:solidFill>
              </a:rPr>
              <a:t>以改良之藥劑混合技術生成高濃度、弱酸性的</a:t>
            </a:r>
            <a:r>
              <a:rPr lang="en-US" altLang="zh-TW" sz="2000" dirty="0">
                <a:solidFill>
                  <a:srgbClr val="0000FF"/>
                </a:solidFill>
              </a:rPr>
              <a:t>(</a:t>
            </a:r>
            <a:r>
              <a:rPr lang="en-US" altLang="zh-TW" sz="2000" dirty="0" smtClean="0">
                <a:solidFill>
                  <a:srgbClr val="0000FF"/>
                </a:solidFill>
              </a:rPr>
              <a:t>pH </a:t>
            </a:r>
            <a:r>
              <a:rPr lang="zh-TW" altLang="en-US" sz="2000" dirty="0" smtClean="0">
                <a:solidFill>
                  <a:srgbClr val="0000FF"/>
                </a:solidFill>
              </a:rPr>
              <a:t>值約 </a:t>
            </a:r>
            <a:r>
              <a:rPr lang="en-US" altLang="zh-TW" sz="2000" dirty="0" smtClean="0">
                <a:solidFill>
                  <a:srgbClr val="0000FF"/>
                </a:solidFill>
              </a:rPr>
              <a:t>6</a:t>
            </a:r>
            <a:r>
              <a:rPr lang="en-US" altLang="zh-TW" sz="2000" dirty="0">
                <a:solidFill>
                  <a:srgbClr val="0000FF"/>
                </a:solidFill>
              </a:rPr>
              <a:t>)</a:t>
            </a:r>
            <a:r>
              <a:rPr lang="zh-TW" altLang="en-US" sz="2000" dirty="0">
                <a:solidFill>
                  <a:srgbClr val="0000FF"/>
                </a:solidFill>
              </a:rPr>
              <a:t>新氧水，並將設備直接設置於水處理系統</a:t>
            </a:r>
            <a:r>
              <a:rPr lang="zh-TW" altLang="en-US" sz="2000" dirty="0" smtClean="0">
                <a:solidFill>
                  <a:srgbClr val="0000FF"/>
                </a:solidFill>
              </a:rPr>
              <a:t>中。</a:t>
            </a:r>
            <a:endParaRPr lang="en-US" altLang="zh-TW" sz="2000" dirty="0">
              <a:solidFill>
                <a:srgbClr val="0000FF"/>
              </a:solidFill>
            </a:endParaRPr>
          </a:p>
          <a:p>
            <a:pPr>
              <a:lnSpc>
                <a:spcPts val="3600"/>
              </a:lnSpc>
              <a:spcBef>
                <a:spcPts val="0"/>
              </a:spcBef>
              <a:defRPr/>
            </a:pPr>
            <a:r>
              <a:rPr lang="zh-TW" altLang="en-US" sz="2000" dirty="0">
                <a:solidFill>
                  <a:srgbClr val="0000FF"/>
                </a:solidFill>
              </a:rPr>
              <a:t>生成新氧水的同時，即以混合或加藥方式來執行水處理，達到以更少的藥劑總量，即可更高效能的進行氨氮處理、分解有機物、除臭、或殺菌等</a:t>
            </a:r>
            <a:r>
              <a:rPr lang="zh-TW" altLang="en-US" sz="2000" dirty="0" smtClean="0">
                <a:solidFill>
                  <a:srgbClr val="0000FF"/>
                </a:solidFill>
              </a:rPr>
              <a:t>功效。</a:t>
            </a:r>
            <a:endParaRPr lang="en-US" altLang="zh-TW" sz="2000" dirty="0">
              <a:solidFill>
                <a:srgbClr val="0000FF"/>
              </a:solidFill>
            </a:endParaRPr>
          </a:p>
          <a:p>
            <a:pPr>
              <a:lnSpc>
                <a:spcPts val="3600"/>
              </a:lnSpc>
              <a:spcBef>
                <a:spcPts val="0"/>
              </a:spcBef>
              <a:defRPr/>
            </a:pPr>
            <a:r>
              <a:rPr lang="zh-TW" altLang="en-US" sz="2000" b="1" dirty="0" smtClean="0">
                <a:solidFill>
                  <a:srgbClr val="0000FF"/>
                </a:solidFill>
              </a:rPr>
              <a:t>新</a:t>
            </a:r>
            <a:r>
              <a:rPr lang="zh-TW" altLang="en-US" sz="2000" b="1" dirty="0">
                <a:solidFill>
                  <a:srgbClr val="0000FF"/>
                </a:solidFill>
              </a:rPr>
              <a:t>氧水處理設備</a:t>
            </a:r>
            <a:r>
              <a:rPr lang="zh-TW" altLang="en-US" sz="2000" dirty="0">
                <a:solidFill>
                  <a:srgbClr val="0000FF"/>
                </a:solidFill>
              </a:rPr>
              <a:t>改善了各項缺點</a:t>
            </a:r>
            <a:endParaRPr lang="en-US" altLang="zh-TW" sz="2000" dirty="0">
              <a:solidFill>
                <a:srgbClr val="0000FF"/>
              </a:solidFill>
            </a:endParaRPr>
          </a:p>
          <a:p>
            <a:pPr>
              <a:lnSpc>
                <a:spcPts val="3600"/>
              </a:lnSpc>
              <a:spcBef>
                <a:spcPts val="0"/>
              </a:spcBef>
              <a:buFont typeface="Monotype Sorts" pitchFamily="2" charset="2"/>
              <a:buNone/>
              <a:defRPr/>
            </a:pPr>
            <a:r>
              <a:rPr lang="en-US" altLang="zh-TW" sz="2000" b="1" dirty="0">
                <a:solidFill>
                  <a:srgbClr val="0000FF"/>
                </a:solidFill>
              </a:rPr>
              <a:t>    (1) </a:t>
            </a:r>
            <a:r>
              <a:rPr lang="zh-TW" altLang="en-US" sz="2000" b="1" dirty="0">
                <a:solidFill>
                  <a:srgbClr val="0000FF"/>
                </a:solidFill>
              </a:rPr>
              <a:t>可生成穩定、高濃度的 </a:t>
            </a:r>
            <a:r>
              <a:rPr lang="en-US" altLang="zh-TW" sz="2000" b="1" dirty="0" err="1">
                <a:solidFill>
                  <a:srgbClr val="0000FF"/>
                </a:solidFill>
              </a:rPr>
              <a:t>HOCl</a:t>
            </a:r>
            <a:r>
              <a:rPr lang="en-US" altLang="zh-TW" sz="2000" b="1" dirty="0">
                <a:solidFill>
                  <a:srgbClr val="0000FF"/>
                </a:solidFill>
              </a:rPr>
              <a:t> (&gt;3,000 ppm)</a:t>
            </a:r>
          </a:p>
          <a:p>
            <a:pPr>
              <a:lnSpc>
                <a:spcPts val="3600"/>
              </a:lnSpc>
              <a:spcBef>
                <a:spcPts val="0"/>
              </a:spcBef>
              <a:buFont typeface="Monotype Sorts" pitchFamily="2" charset="2"/>
              <a:buNone/>
              <a:defRPr/>
            </a:pPr>
            <a:r>
              <a:rPr lang="en-US" altLang="zh-TW" sz="2000" b="1" dirty="0">
                <a:solidFill>
                  <a:srgbClr val="0000FF"/>
                </a:solidFill>
              </a:rPr>
              <a:t>    (2) </a:t>
            </a:r>
            <a:r>
              <a:rPr lang="zh-TW" altLang="en-US" sz="2000" b="1" dirty="0">
                <a:solidFill>
                  <a:srgbClr val="0000FF"/>
                </a:solidFill>
              </a:rPr>
              <a:t>生成新氧水的速度非常快 </a:t>
            </a:r>
            <a:r>
              <a:rPr lang="en-US" altLang="zh-TW" sz="2000" b="1" dirty="0">
                <a:solidFill>
                  <a:srgbClr val="0000FF"/>
                </a:solidFill>
              </a:rPr>
              <a:t>(</a:t>
            </a:r>
            <a:r>
              <a:rPr lang="zh-TW" altLang="en-US" sz="2000" b="1" dirty="0">
                <a:solidFill>
                  <a:srgbClr val="0000FF"/>
                </a:solidFill>
              </a:rPr>
              <a:t>藥劑混合</a:t>
            </a:r>
            <a:r>
              <a:rPr lang="en-US" altLang="zh-TW" sz="2000" b="1" dirty="0">
                <a:solidFill>
                  <a:srgbClr val="0000FF"/>
                </a:solidFill>
              </a:rPr>
              <a:t>)</a:t>
            </a:r>
          </a:p>
          <a:p>
            <a:pPr>
              <a:lnSpc>
                <a:spcPts val="3600"/>
              </a:lnSpc>
              <a:spcBef>
                <a:spcPts val="0"/>
              </a:spcBef>
              <a:buFont typeface="Monotype Sorts" pitchFamily="2" charset="2"/>
              <a:buNone/>
              <a:defRPr/>
            </a:pPr>
            <a:r>
              <a:rPr lang="en-US" altLang="zh-TW" sz="2000" b="1" dirty="0">
                <a:solidFill>
                  <a:srgbClr val="0000FF"/>
                </a:solidFill>
              </a:rPr>
              <a:t>    (3) </a:t>
            </a:r>
            <a:r>
              <a:rPr lang="zh-TW" altLang="en-US" sz="2000" b="1" dirty="0">
                <a:solidFill>
                  <a:srgbClr val="0000FF"/>
                </a:solidFill>
              </a:rPr>
              <a:t>生成新氧水的產量大 </a:t>
            </a:r>
            <a:r>
              <a:rPr lang="en-US" altLang="zh-TW" sz="2000" b="1" dirty="0">
                <a:solidFill>
                  <a:srgbClr val="0000FF"/>
                </a:solidFill>
              </a:rPr>
              <a:t>(</a:t>
            </a:r>
            <a:r>
              <a:rPr lang="zh-TW" altLang="en-US" sz="2000" b="1" dirty="0">
                <a:solidFill>
                  <a:srgbClr val="0000FF"/>
                </a:solidFill>
              </a:rPr>
              <a:t>可處理高濃度、大水量</a:t>
            </a:r>
            <a:r>
              <a:rPr lang="en-US" altLang="zh-TW" sz="2000" b="1" dirty="0">
                <a:solidFill>
                  <a:srgbClr val="0000FF"/>
                </a:solidFill>
              </a:rPr>
              <a:t>)</a:t>
            </a:r>
          </a:p>
          <a:p>
            <a:pPr>
              <a:lnSpc>
                <a:spcPts val="3600"/>
              </a:lnSpc>
              <a:spcBef>
                <a:spcPts val="0"/>
              </a:spcBef>
              <a:buFont typeface="Monotype Sorts" pitchFamily="2" charset="2"/>
              <a:buNone/>
              <a:defRPr/>
            </a:pPr>
            <a:r>
              <a:rPr lang="en-US" altLang="zh-TW" sz="2000" b="1" dirty="0">
                <a:solidFill>
                  <a:srgbClr val="0000FF"/>
                </a:solidFill>
              </a:rPr>
              <a:t>    (4) </a:t>
            </a:r>
            <a:r>
              <a:rPr lang="zh-TW" altLang="en-US" sz="2000" b="1" dirty="0">
                <a:solidFill>
                  <a:srgbClr val="0000FF"/>
                </a:solidFill>
              </a:rPr>
              <a:t>生成的新氧</a:t>
            </a:r>
            <a:r>
              <a:rPr lang="zh-TW" altLang="en-US" sz="2000" b="1" dirty="0" smtClean="0">
                <a:solidFill>
                  <a:srgbClr val="0000FF"/>
                </a:solidFill>
              </a:rPr>
              <a:t>水即</a:t>
            </a:r>
            <a:r>
              <a:rPr lang="zh-TW" altLang="en-US" sz="2000" b="1" dirty="0">
                <a:solidFill>
                  <a:srgbClr val="0000FF"/>
                </a:solidFill>
              </a:rPr>
              <a:t>為液態，可立即處理水</a:t>
            </a:r>
            <a:endParaRPr lang="en-US" altLang="zh-TW" sz="2000" b="1" dirty="0">
              <a:solidFill>
                <a:srgbClr val="0000FF"/>
              </a:solidFill>
            </a:endParaRPr>
          </a:p>
          <a:p>
            <a:pPr>
              <a:lnSpc>
                <a:spcPts val="3600"/>
              </a:lnSpc>
              <a:spcBef>
                <a:spcPts val="0"/>
              </a:spcBef>
              <a:buFont typeface="Monotype Sorts" pitchFamily="2" charset="2"/>
              <a:buNone/>
              <a:defRPr/>
            </a:pPr>
            <a:r>
              <a:rPr lang="en-US" altLang="zh-TW" sz="2000" b="1" dirty="0">
                <a:solidFill>
                  <a:srgbClr val="0000FF"/>
                </a:solidFill>
              </a:rPr>
              <a:t>    (5) </a:t>
            </a:r>
            <a:r>
              <a:rPr lang="zh-TW" altLang="en-US" sz="2000" b="1" dirty="0">
                <a:solidFill>
                  <a:srgbClr val="0000FF"/>
                </a:solidFill>
              </a:rPr>
              <a:t>直接線上生成、處理，大幅度降低成本與運費</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36</a:t>
            </a:fld>
            <a:endParaRPr lang="zh-TW" altLang="en-US" dirty="0"/>
          </a:p>
        </p:txBody>
      </p:sp>
      <p:sp>
        <p:nvSpPr>
          <p:cNvPr id="5" name="文本框 5"/>
          <p:cNvSpPr txBox="1"/>
          <p:nvPr/>
        </p:nvSpPr>
        <p:spPr>
          <a:xfrm>
            <a:off x="683568" y="0"/>
            <a:ext cx="8049146" cy="769441"/>
          </a:xfrm>
          <a:prstGeom prst="rect">
            <a:avLst/>
          </a:prstGeom>
          <a:noFill/>
        </p:spPr>
        <p:txBody>
          <a:bodyPr wrap="square" rtlCol="0" anchor="t">
            <a:spAutoFit/>
          </a:bodyPr>
          <a:lstStyle/>
          <a:p>
            <a:pPr eaLnBrk="1" hangingPunct="1"/>
            <a:r>
              <a:rPr lang="zh-TW" altLang="en-US" sz="4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sym typeface="+mn-ea"/>
              </a:rPr>
              <a:t>使用新氧水處理氨氮廢水之效能</a:t>
            </a:r>
          </a:p>
        </p:txBody>
      </p:sp>
      <p:graphicFrame>
        <p:nvGraphicFramePr>
          <p:cNvPr id="6" name="表格 5">
            <a:extLst>
              <a:ext uri="{FF2B5EF4-FFF2-40B4-BE49-F238E27FC236}">
                <a16:creationId xmlns="" xmlns:a16="http://schemas.microsoft.com/office/drawing/2014/main" id="{2635D4BB-18EC-4E32-A5C0-927A9600A85E}"/>
              </a:ext>
            </a:extLst>
          </p:cNvPr>
          <p:cNvGraphicFramePr>
            <a:graphicFrameLocks noGrp="1"/>
          </p:cNvGraphicFramePr>
          <p:nvPr>
            <p:extLst>
              <p:ext uri="{D42A27DB-BD31-4B8C-83A1-F6EECF244321}">
                <p14:modId xmlns="" xmlns:p14="http://schemas.microsoft.com/office/powerpoint/2010/main" val="1914338824"/>
              </p:ext>
            </p:extLst>
          </p:nvPr>
        </p:nvGraphicFramePr>
        <p:xfrm>
          <a:off x="3419872" y="836712"/>
          <a:ext cx="5226243" cy="2424376"/>
        </p:xfrm>
        <a:graphic>
          <a:graphicData uri="http://schemas.openxmlformats.org/drawingml/2006/table">
            <a:tbl>
              <a:tblPr firstRow="1" bandRow="1">
                <a:tableStyleId>{5C22544A-7EE6-4342-B048-85BDC9FD1C3A}</a:tableStyleId>
              </a:tblPr>
              <a:tblGrid>
                <a:gridCol w="1613466">
                  <a:extLst>
                    <a:ext uri="{9D8B030D-6E8A-4147-A177-3AD203B41FA5}">
                      <a16:colId xmlns="" xmlns:a16="http://schemas.microsoft.com/office/drawing/2014/main" val="142336796"/>
                    </a:ext>
                  </a:extLst>
                </a:gridCol>
                <a:gridCol w="936752">
                  <a:extLst>
                    <a:ext uri="{9D8B030D-6E8A-4147-A177-3AD203B41FA5}">
                      <a16:colId xmlns="" xmlns:a16="http://schemas.microsoft.com/office/drawing/2014/main" val="4163304364"/>
                    </a:ext>
                  </a:extLst>
                </a:gridCol>
                <a:gridCol w="1417200">
                  <a:extLst>
                    <a:ext uri="{9D8B030D-6E8A-4147-A177-3AD203B41FA5}">
                      <a16:colId xmlns="" xmlns:a16="http://schemas.microsoft.com/office/drawing/2014/main" val="1543791745"/>
                    </a:ext>
                  </a:extLst>
                </a:gridCol>
                <a:gridCol w="1258825">
                  <a:extLst>
                    <a:ext uri="{9D8B030D-6E8A-4147-A177-3AD203B41FA5}">
                      <a16:colId xmlns="" xmlns:a16="http://schemas.microsoft.com/office/drawing/2014/main" val="3665548122"/>
                    </a:ext>
                  </a:extLst>
                </a:gridCol>
              </a:tblGrid>
              <a:tr h="763913">
                <a:tc>
                  <a:txBody>
                    <a:bodyPr/>
                    <a:lstStyle/>
                    <a:p>
                      <a:pPr algn="ctr">
                        <a:spcAft>
                          <a:spcPts val="0"/>
                        </a:spcAft>
                      </a:pPr>
                      <a:r>
                        <a:rPr lang="zh-TW" sz="1600" kern="100" dirty="0">
                          <a:solidFill>
                            <a:srgbClr val="0000FF"/>
                          </a:solidFill>
                          <a:effectLst/>
                          <a:latin typeface="微軟正黑體" pitchFamily="34" charset="-120"/>
                          <a:ea typeface="微軟正黑體" pitchFamily="34" charset="-120"/>
                        </a:rPr>
                        <a:t>項目</a:t>
                      </a:r>
                      <a:endParaRPr lang="zh-TW" sz="1600" kern="100" dirty="0">
                        <a:solidFill>
                          <a:srgbClr val="0000FF"/>
                        </a:solidFill>
                        <a:effectLst/>
                        <a:latin typeface="微軟正黑體" pitchFamily="34" charset="-120"/>
                        <a:ea typeface="微軟正黑體" pitchFamily="34" charset="-120"/>
                        <a:cs typeface="Times New Roman" panose="02020603050405020304" pitchFamily="18" charset="0"/>
                      </a:endParaRPr>
                    </a:p>
                  </a:txBody>
                  <a:tcPr/>
                </a:tc>
                <a:tc>
                  <a:txBody>
                    <a:bodyPr/>
                    <a:lstStyle/>
                    <a:p>
                      <a:pPr algn="ctr">
                        <a:spcAft>
                          <a:spcPts val="0"/>
                        </a:spcAft>
                      </a:pPr>
                      <a:r>
                        <a:rPr lang="zh-TW" sz="1600" kern="100" dirty="0">
                          <a:solidFill>
                            <a:srgbClr val="0000FF"/>
                          </a:solidFill>
                          <a:effectLst/>
                          <a:latin typeface="微軟正黑體" pitchFamily="34" charset="-120"/>
                          <a:ea typeface="微軟正黑體" pitchFamily="34" charset="-120"/>
                        </a:rPr>
                        <a:t>原水</a:t>
                      </a:r>
                      <a:endParaRPr lang="zh-TW" sz="1600" kern="100" dirty="0">
                        <a:solidFill>
                          <a:srgbClr val="0000FF"/>
                        </a:solidFill>
                        <a:effectLst/>
                        <a:latin typeface="微軟正黑體" pitchFamily="34" charset="-120"/>
                        <a:ea typeface="微軟正黑體" pitchFamily="34" charset="-120"/>
                        <a:cs typeface="Times New Roman" panose="02020603050405020304" pitchFamily="18" charset="0"/>
                      </a:endParaRPr>
                    </a:p>
                  </a:txBody>
                  <a:tcPr/>
                </a:tc>
                <a:tc>
                  <a:txBody>
                    <a:bodyPr/>
                    <a:lstStyle/>
                    <a:p>
                      <a:pPr algn="ctr">
                        <a:spcAft>
                          <a:spcPts val="0"/>
                        </a:spcAft>
                      </a:pPr>
                      <a:r>
                        <a:rPr lang="zh-TW" sz="1600" kern="100" dirty="0">
                          <a:solidFill>
                            <a:srgbClr val="0000FF"/>
                          </a:solidFill>
                          <a:effectLst/>
                          <a:latin typeface="微軟正黑體" pitchFamily="34" charset="-120"/>
                          <a:ea typeface="微軟正黑體" pitchFamily="34" charset="-120"/>
                        </a:rPr>
                        <a:t>新氧水 </a:t>
                      </a:r>
                    </a:p>
                    <a:p>
                      <a:pPr algn="ctr">
                        <a:spcAft>
                          <a:spcPts val="0"/>
                        </a:spcAft>
                      </a:pPr>
                      <a:r>
                        <a:rPr lang="en-US" sz="1600" kern="100" dirty="0">
                          <a:solidFill>
                            <a:srgbClr val="0000FF"/>
                          </a:solidFill>
                          <a:effectLst/>
                          <a:latin typeface="微軟正黑體" pitchFamily="34" charset="-120"/>
                          <a:ea typeface="微軟正黑體" pitchFamily="34" charset="-120"/>
                        </a:rPr>
                        <a:t>500 mg/L</a:t>
                      </a:r>
                      <a:endParaRPr lang="zh-TW" sz="1600" kern="100" dirty="0">
                        <a:solidFill>
                          <a:srgbClr val="0000FF"/>
                        </a:solidFill>
                        <a:effectLst/>
                        <a:latin typeface="微軟正黑體" pitchFamily="34" charset="-120"/>
                        <a:ea typeface="微軟正黑體" pitchFamily="34" charset="-120"/>
                        <a:cs typeface="Times New Roman" panose="02020603050405020304" pitchFamily="18" charset="0"/>
                      </a:endParaRPr>
                    </a:p>
                  </a:txBody>
                  <a:tcPr/>
                </a:tc>
                <a:tc>
                  <a:txBody>
                    <a:bodyPr/>
                    <a:lstStyle/>
                    <a:p>
                      <a:pPr algn="ctr">
                        <a:spcAft>
                          <a:spcPts val="0"/>
                        </a:spcAft>
                      </a:pPr>
                      <a:r>
                        <a:rPr lang="en-US" sz="1600" kern="100" dirty="0" err="1">
                          <a:solidFill>
                            <a:srgbClr val="0000FF"/>
                          </a:solidFill>
                          <a:effectLst/>
                          <a:latin typeface="微軟正黑體" pitchFamily="34" charset="-120"/>
                          <a:ea typeface="微軟正黑體" pitchFamily="34" charset="-120"/>
                        </a:rPr>
                        <a:t>NaOCl</a:t>
                      </a:r>
                      <a:endParaRPr lang="zh-TW" sz="1600" kern="100" dirty="0">
                        <a:solidFill>
                          <a:srgbClr val="0000FF"/>
                        </a:solidFill>
                        <a:effectLst/>
                        <a:latin typeface="微軟正黑體" pitchFamily="34" charset="-120"/>
                        <a:ea typeface="微軟正黑體" pitchFamily="34" charset="-120"/>
                      </a:endParaRPr>
                    </a:p>
                    <a:p>
                      <a:pPr algn="ctr">
                        <a:spcAft>
                          <a:spcPts val="0"/>
                        </a:spcAft>
                      </a:pPr>
                      <a:r>
                        <a:rPr lang="en-US" sz="1600" kern="100" dirty="0">
                          <a:solidFill>
                            <a:srgbClr val="0000FF"/>
                          </a:solidFill>
                          <a:effectLst/>
                          <a:latin typeface="微軟正黑體" pitchFamily="34" charset="-120"/>
                          <a:ea typeface="微軟正黑體" pitchFamily="34" charset="-120"/>
                        </a:rPr>
                        <a:t>500 mg/L</a:t>
                      </a:r>
                      <a:endParaRPr lang="zh-TW" sz="1600" kern="100" dirty="0">
                        <a:solidFill>
                          <a:srgbClr val="0000FF"/>
                        </a:solidFill>
                        <a:effectLst/>
                        <a:latin typeface="微軟正黑體" pitchFamily="34" charset="-120"/>
                        <a:ea typeface="微軟正黑體" pitchFamily="34" charset="-120"/>
                        <a:cs typeface="Times New Roman" panose="02020603050405020304" pitchFamily="18" charset="0"/>
                      </a:endParaRPr>
                    </a:p>
                  </a:txBody>
                  <a:tcPr/>
                </a:tc>
                <a:extLst>
                  <a:ext uri="{0D108BD9-81ED-4DB2-BD59-A6C34878D82A}">
                    <a16:rowId xmlns="" xmlns:a16="http://schemas.microsoft.com/office/drawing/2014/main" val="807437078"/>
                  </a:ext>
                </a:extLst>
              </a:tr>
              <a:tr h="311224">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pH</a:t>
                      </a:r>
                      <a:endParaRPr lang="zh-TW" sz="1600" b="1" kern="100" dirty="0">
                        <a:effectLs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7.04</a:t>
                      </a:r>
                      <a:endParaRPr lang="zh-TW" sz="1600" b="1" kern="100" dirty="0">
                        <a:effectLs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5.9</a:t>
                      </a:r>
                      <a:endParaRPr lang="zh-TW" sz="1600" b="1" kern="100" dirty="0">
                        <a:effectLs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8.9</a:t>
                      </a:r>
                      <a:endParaRPr lang="zh-TW" sz="1600" b="1" kern="100" dirty="0">
                        <a:effectLst/>
                        <a:latin typeface="微軟正黑體" pitchFamily="34" charset="-120"/>
                        <a:ea typeface="微軟正黑體" pitchFamily="34" charset="-120"/>
                        <a:cs typeface="Times New Roman" pitchFamily="18" charset="0"/>
                      </a:endParaRPr>
                    </a:p>
                  </a:txBody>
                  <a:tcPr/>
                </a:tc>
                <a:extLst>
                  <a:ext uri="{0D108BD9-81ED-4DB2-BD59-A6C34878D82A}">
                    <a16:rowId xmlns="" xmlns:a16="http://schemas.microsoft.com/office/drawing/2014/main" val="791054758"/>
                  </a:ext>
                </a:extLst>
              </a:tr>
              <a:tr h="537568">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NH4-N (mg/L)</a:t>
                      </a:r>
                      <a:endParaRPr lang="zh-TW" sz="1600" b="1" kern="100" dirty="0">
                        <a:effectLs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120</a:t>
                      </a:r>
                      <a:endParaRPr lang="zh-TW" sz="1600" b="1" kern="100" dirty="0">
                        <a:effectLs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highlight>
                            <a:srgbClr val="FFFF00"/>
                          </a:highlight>
                          <a:latin typeface="微軟正黑體" pitchFamily="34" charset="-120"/>
                          <a:ea typeface="微軟正黑體" pitchFamily="34" charset="-120"/>
                          <a:cs typeface="Times New Roman" pitchFamily="18" charset="0"/>
                        </a:rPr>
                        <a:t>10</a:t>
                      </a:r>
                      <a:endParaRPr lang="zh-TW" sz="1600" b="1" kern="100" dirty="0">
                        <a:effectLst/>
                        <a:highlight>
                          <a:srgbClr val="FFFF00"/>
                        </a:highligh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22</a:t>
                      </a:r>
                      <a:endParaRPr lang="zh-TW" sz="1600" b="1" kern="100" dirty="0">
                        <a:effectLst/>
                        <a:latin typeface="微軟正黑體" pitchFamily="34" charset="-120"/>
                        <a:ea typeface="微軟正黑體" pitchFamily="34" charset="-120"/>
                        <a:cs typeface="Times New Roman" pitchFamily="18" charset="0"/>
                      </a:endParaRPr>
                    </a:p>
                  </a:txBody>
                  <a:tcPr/>
                </a:tc>
                <a:extLst>
                  <a:ext uri="{0D108BD9-81ED-4DB2-BD59-A6C34878D82A}">
                    <a16:rowId xmlns="" xmlns:a16="http://schemas.microsoft.com/office/drawing/2014/main" val="1242073416"/>
                  </a:ext>
                </a:extLst>
              </a:tr>
              <a:tr h="311224">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COD (mg/L)</a:t>
                      </a:r>
                      <a:endParaRPr lang="zh-TW" sz="1600" b="1" kern="100" dirty="0">
                        <a:effectLs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740</a:t>
                      </a:r>
                      <a:endParaRPr lang="zh-TW" sz="1600" b="1" kern="100" dirty="0">
                        <a:effectLs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highlight>
                            <a:srgbClr val="FFFF00"/>
                          </a:highlight>
                          <a:latin typeface="微軟正黑體" pitchFamily="34" charset="-120"/>
                          <a:ea typeface="微軟正黑體" pitchFamily="34" charset="-120"/>
                          <a:cs typeface="Times New Roman" pitchFamily="18" charset="0"/>
                        </a:rPr>
                        <a:t>370</a:t>
                      </a:r>
                      <a:endParaRPr lang="zh-TW" sz="1600" b="1" kern="100" dirty="0">
                        <a:effectLst/>
                        <a:highlight>
                          <a:srgbClr val="FFFF00"/>
                        </a:highligh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630</a:t>
                      </a:r>
                      <a:endParaRPr lang="zh-TW" sz="1600" b="1" kern="100" dirty="0">
                        <a:effectLst/>
                        <a:latin typeface="微軟正黑體" pitchFamily="34" charset="-120"/>
                        <a:ea typeface="微軟正黑體" pitchFamily="34" charset="-120"/>
                        <a:cs typeface="Times New Roman" pitchFamily="18" charset="0"/>
                      </a:endParaRPr>
                    </a:p>
                  </a:txBody>
                  <a:tcPr/>
                </a:tc>
                <a:extLst>
                  <a:ext uri="{0D108BD9-81ED-4DB2-BD59-A6C34878D82A}">
                    <a16:rowId xmlns="" xmlns:a16="http://schemas.microsoft.com/office/drawing/2014/main" val="379954574"/>
                  </a:ext>
                </a:extLst>
              </a:tr>
              <a:tr h="452335">
                <a:tc>
                  <a:txBody>
                    <a:bodyPr/>
                    <a:lstStyle/>
                    <a:p>
                      <a:pPr algn="ctr">
                        <a:spcAft>
                          <a:spcPts val="0"/>
                        </a:spcAft>
                      </a:pPr>
                      <a:r>
                        <a:rPr lang="zh-TW" sz="1600" b="1" kern="100" dirty="0">
                          <a:effectLst/>
                          <a:latin typeface="微軟正黑體" pitchFamily="34" charset="-120"/>
                          <a:ea typeface="微軟正黑體" pitchFamily="34" charset="-120"/>
                          <a:cs typeface="Times New Roman" pitchFamily="18" charset="0"/>
                        </a:rPr>
                        <a:t>總餘氯 </a:t>
                      </a:r>
                      <a:r>
                        <a:rPr lang="en-US" sz="1600" b="1" kern="100" dirty="0">
                          <a:effectLst/>
                          <a:latin typeface="微軟正黑體" pitchFamily="34" charset="-120"/>
                          <a:ea typeface="微軟正黑體" pitchFamily="34" charset="-120"/>
                          <a:cs typeface="Times New Roman" pitchFamily="18" charset="0"/>
                        </a:rPr>
                        <a:t>(mg/L)</a:t>
                      </a:r>
                      <a:endParaRPr lang="zh-TW" sz="1600" b="1" kern="100" dirty="0">
                        <a:effectLs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a:t>
                      </a:r>
                      <a:endParaRPr lang="zh-TW" sz="1600" b="1" kern="100" dirty="0">
                        <a:effectLs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highlight>
                            <a:srgbClr val="FFFF00"/>
                          </a:highlight>
                          <a:latin typeface="微軟正黑體" pitchFamily="34" charset="-120"/>
                          <a:ea typeface="微軟正黑體" pitchFamily="34" charset="-120"/>
                          <a:cs typeface="Times New Roman" pitchFamily="18" charset="0"/>
                        </a:rPr>
                        <a:t>3.5</a:t>
                      </a:r>
                      <a:endParaRPr lang="zh-TW" sz="1600" b="1" kern="100" dirty="0">
                        <a:effectLst/>
                        <a:highlight>
                          <a:srgbClr val="FFFF00"/>
                        </a:highlight>
                        <a:latin typeface="微軟正黑體" pitchFamily="34" charset="-120"/>
                        <a:ea typeface="微軟正黑體" pitchFamily="34" charset="-120"/>
                        <a:cs typeface="Times New Roman" pitchFamily="18" charset="0"/>
                      </a:endParaRPr>
                    </a:p>
                  </a:txBody>
                  <a:tcPr/>
                </a:tc>
                <a:tc>
                  <a:txBody>
                    <a:bodyPr/>
                    <a:lstStyle/>
                    <a:p>
                      <a:pPr algn="ctr">
                        <a:spcAft>
                          <a:spcPts val="0"/>
                        </a:spcAft>
                      </a:pPr>
                      <a:r>
                        <a:rPr lang="en-US" sz="1600" b="1" kern="100" dirty="0">
                          <a:effectLst/>
                          <a:latin typeface="微軟正黑體" pitchFamily="34" charset="-120"/>
                          <a:ea typeface="微軟正黑體" pitchFamily="34" charset="-120"/>
                          <a:cs typeface="Times New Roman" pitchFamily="18" charset="0"/>
                        </a:rPr>
                        <a:t>115</a:t>
                      </a:r>
                      <a:endParaRPr lang="zh-TW" sz="1600" b="1" kern="100" dirty="0">
                        <a:effectLst/>
                        <a:latin typeface="微軟正黑體" pitchFamily="34" charset="-120"/>
                        <a:ea typeface="微軟正黑體" pitchFamily="34" charset="-120"/>
                        <a:cs typeface="Times New Roman" pitchFamily="18" charset="0"/>
                      </a:endParaRPr>
                    </a:p>
                  </a:txBody>
                  <a:tcPr/>
                </a:tc>
                <a:extLst>
                  <a:ext uri="{0D108BD9-81ED-4DB2-BD59-A6C34878D82A}">
                    <a16:rowId xmlns="" xmlns:a16="http://schemas.microsoft.com/office/drawing/2014/main" val="2066565299"/>
                  </a:ext>
                </a:extLst>
              </a:tr>
            </a:tbl>
          </a:graphicData>
        </a:graphic>
      </p:graphicFrame>
      <p:sp>
        <p:nvSpPr>
          <p:cNvPr id="7" name="Rectangle 1">
            <a:extLst>
              <a:ext uri="{FF2B5EF4-FFF2-40B4-BE49-F238E27FC236}">
                <a16:creationId xmlns="" xmlns:a16="http://schemas.microsoft.com/office/drawing/2014/main" id="{8C3A4DCB-234E-45A2-9669-4407BAE7FFB6}"/>
              </a:ext>
            </a:extLst>
          </p:cNvPr>
          <p:cNvSpPr>
            <a:spLocks noChangeArrowheads="1"/>
          </p:cNvSpPr>
          <p:nvPr/>
        </p:nvSpPr>
        <p:spPr bwMode="auto">
          <a:xfrm>
            <a:off x="5760132" y="2893469"/>
            <a:ext cx="184731" cy="5355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sz="3200"/>
          </a:p>
        </p:txBody>
      </p:sp>
      <p:sp>
        <p:nvSpPr>
          <p:cNvPr id="8" name="橢圓 7">
            <a:extLst>
              <a:ext uri="{FF2B5EF4-FFF2-40B4-BE49-F238E27FC236}">
                <a16:creationId xmlns="" xmlns:a16="http://schemas.microsoft.com/office/drawing/2014/main" id="{9A0AE0D5-D199-4238-B088-C61CB9458C6E}"/>
              </a:ext>
            </a:extLst>
          </p:cNvPr>
          <p:cNvSpPr/>
          <p:nvPr/>
        </p:nvSpPr>
        <p:spPr bwMode="auto">
          <a:xfrm>
            <a:off x="4757682" y="1844824"/>
            <a:ext cx="1290482" cy="3888432"/>
          </a:xfrm>
          <a:prstGeom prst="ellipse">
            <a:avLst/>
          </a:prstGeom>
          <a:noFill/>
          <a:ln>
            <a:noFill/>
          </a:ln>
        </p:spPr>
        <p:txBody>
          <a:bodyPr vert="horz" wrap="square" lIns="92075" tIns="46038" rIns="92075" bIns="46038" numCol="1" rtlCol="0" anchor="t" anchorCtr="0" compatLnSpc="1"/>
          <a:lstStyle/>
          <a:p>
            <a:pPr marL="0" marR="0" indent="0" algn="ctr" defTabSz="914400" rtl="0" eaLnBrk="0" fontAlgn="base" latinLnBrk="0" hangingPunct="0">
              <a:lnSpc>
                <a:spcPct val="90000"/>
              </a:lnSpc>
              <a:spcBef>
                <a:spcPct val="30000"/>
              </a:spcBef>
              <a:spcAft>
                <a:spcPct val="0"/>
              </a:spcAft>
              <a:buClrTx/>
              <a:buSzTx/>
              <a:buFontTx/>
              <a:buNone/>
            </a:pPr>
            <a:endParaRPr kumimoji="1" lang="zh-TW" altLang="en-US" sz="24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p:txBody>
      </p:sp>
      <p:sp>
        <p:nvSpPr>
          <p:cNvPr id="9" name="橢圓 8">
            <a:extLst>
              <a:ext uri="{FF2B5EF4-FFF2-40B4-BE49-F238E27FC236}">
                <a16:creationId xmlns="" xmlns:a16="http://schemas.microsoft.com/office/drawing/2014/main" id="{C4EC2DEE-33E6-4BD6-BB8D-87BDF011CB1C}"/>
              </a:ext>
            </a:extLst>
          </p:cNvPr>
          <p:cNvSpPr/>
          <p:nvPr/>
        </p:nvSpPr>
        <p:spPr bwMode="auto">
          <a:xfrm>
            <a:off x="683568" y="2204864"/>
            <a:ext cx="564740" cy="1224136"/>
          </a:xfrm>
          <a:prstGeom prst="ellipse">
            <a:avLst/>
          </a:prstGeom>
          <a:noFill/>
          <a:ln>
            <a:noFill/>
          </a:ln>
        </p:spPr>
        <p:txBody>
          <a:bodyPr vert="horz" wrap="square" lIns="92075" tIns="46038" rIns="92075" bIns="46038" numCol="1" rtlCol="0" anchor="t" anchorCtr="0" compatLnSpc="1"/>
          <a:lstStyle/>
          <a:p>
            <a:pPr marL="0" marR="0" indent="0" algn="ctr" defTabSz="914400" rtl="0" eaLnBrk="0" fontAlgn="base" latinLnBrk="0" hangingPunct="0">
              <a:lnSpc>
                <a:spcPct val="90000"/>
              </a:lnSpc>
              <a:spcBef>
                <a:spcPct val="30000"/>
              </a:spcBef>
              <a:spcAft>
                <a:spcPct val="0"/>
              </a:spcAft>
              <a:buClrTx/>
              <a:buSzTx/>
              <a:buFontTx/>
              <a:buNone/>
            </a:pPr>
            <a:endParaRPr kumimoji="1" lang="zh-TW" altLang="en-US" sz="24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p:txBody>
      </p:sp>
      <p:sp>
        <p:nvSpPr>
          <p:cNvPr id="11" name="文字方塊 10">
            <a:extLst>
              <a:ext uri="{FF2B5EF4-FFF2-40B4-BE49-F238E27FC236}">
                <a16:creationId xmlns="" xmlns:a16="http://schemas.microsoft.com/office/drawing/2014/main" id="{860A5908-26C8-4107-8A69-5BC81A11153B}"/>
              </a:ext>
            </a:extLst>
          </p:cNvPr>
          <p:cNvSpPr txBox="1"/>
          <p:nvPr/>
        </p:nvSpPr>
        <p:spPr>
          <a:xfrm>
            <a:off x="806195" y="1406763"/>
            <a:ext cx="1800493" cy="369332"/>
          </a:xfrm>
          <a:prstGeom prst="rect">
            <a:avLst/>
          </a:prstGeom>
          <a:noFill/>
        </p:spPr>
        <p:txBody>
          <a:bodyPr wrap="none" rtlCol="0">
            <a:spAutoFit/>
          </a:bodyPr>
          <a:lstStyle/>
          <a:p>
            <a:r>
              <a:rPr lang="zh-TW" altLang="en-US" b="1" dirty="0">
                <a:solidFill>
                  <a:srgbClr val="0000FF"/>
                </a:solidFill>
                <a:latin typeface="微軟正黑體" pitchFamily="34" charset="-120"/>
                <a:ea typeface="微軟正黑體" pitchFamily="34" charset="-120"/>
              </a:rPr>
              <a:t>某半導體業廢水</a:t>
            </a:r>
          </a:p>
        </p:txBody>
      </p:sp>
      <p:sp>
        <p:nvSpPr>
          <p:cNvPr id="12" name="文字方塊 11">
            <a:extLst>
              <a:ext uri="{FF2B5EF4-FFF2-40B4-BE49-F238E27FC236}">
                <a16:creationId xmlns="" xmlns:a16="http://schemas.microsoft.com/office/drawing/2014/main" id="{A02A45B1-F669-483F-8336-CB1C6B1D4041}"/>
              </a:ext>
            </a:extLst>
          </p:cNvPr>
          <p:cNvSpPr txBox="1"/>
          <p:nvPr/>
        </p:nvSpPr>
        <p:spPr>
          <a:xfrm>
            <a:off x="419915" y="3443749"/>
            <a:ext cx="2855941" cy="369332"/>
          </a:xfrm>
          <a:prstGeom prst="rect">
            <a:avLst/>
          </a:prstGeom>
          <a:noFill/>
        </p:spPr>
        <p:txBody>
          <a:bodyPr wrap="square" rtlCol="0">
            <a:spAutoFit/>
          </a:bodyPr>
          <a:lstStyle/>
          <a:p>
            <a:r>
              <a:rPr lang="zh-TW" altLang="en-US" b="1" dirty="0">
                <a:solidFill>
                  <a:srgbClr val="0000FF"/>
                </a:solidFill>
                <a:latin typeface="微軟正黑體" pitchFamily="34" charset="-120"/>
                <a:ea typeface="微軟正黑體" pitchFamily="34" charset="-120"/>
              </a:rPr>
              <a:t>某電子</a:t>
            </a:r>
            <a:r>
              <a:rPr lang="zh-TW" altLang="en-US" b="1" dirty="0" smtClean="0">
                <a:solidFill>
                  <a:srgbClr val="0000FF"/>
                </a:solidFill>
                <a:latin typeface="微軟正黑體" pitchFamily="34" charset="-120"/>
                <a:ea typeface="微軟正黑體" pitchFamily="34" charset="-120"/>
              </a:rPr>
              <a:t>業高</a:t>
            </a:r>
            <a:r>
              <a:rPr lang="zh-TW" altLang="en-US" b="1" dirty="0">
                <a:solidFill>
                  <a:srgbClr val="0000FF"/>
                </a:solidFill>
                <a:latin typeface="微軟正黑體" pitchFamily="34" charset="-120"/>
                <a:ea typeface="微軟正黑體" pitchFamily="34" charset="-120"/>
              </a:rPr>
              <a:t>濃度氨氮廢水</a:t>
            </a:r>
          </a:p>
        </p:txBody>
      </p:sp>
      <p:cxnSp>
        <p:nvCxnSpPr>
          <p:cNvPr id="13" name="直線接點 12">
            <a:extLst>
              <a:ext uri="{FF2B5EF4-FFF2-40B4-BE49-F238E27FC236}">
                <a16:creationId xmlns="" xmlns:a16="http://schemas.microsoft.com/office/drawing/2014/main" id="{CCFE7870-92D2-4FAD-96DA-D9DFF82DCE91}"/>
              </a:ext>
            </a:extLst>
          </p:cNvPr>
          <p:cNvCxnSpPr>
            <a:cxnSpLocks/>
          </p:cNvCxnSpPr>
          <p:nvPr/>
        </p:nvCxnSpPr>
        <p:spPr bwMode="auto">
          <a:xfrm>
            <a:off x="576510" y="3356992"/>
            <a:ext cx="8049146" cy="0"/>
          </a:xfrm>
          <a:prstGeom prst="line">
            <a:avLst/>
          </a:prstGeom>
          <a:noFill/>
          <a:ln w="22225">
            <a:solidFill>
              <a:schemeClr val="accent1"/>
            </a:solidFill>
          </a:ln>
        </p:spPr>
      </p:cxnSp>
      <p:sp>
        <p:nvSpPr>
          <p:cNvPr id="14" name="矩形: 圓角 23">
            <a:extLst>
              <a:ext uri="{FF2B5EF4-FFF2-40B4-BE49-F238E27FC236}">
                <a16:creationId xmlns="" xmlns:a16="http://schemas.microsoft.com/office/drawing/2014/main" id="{D48D3F37-CFB1-4D0D-A3AF-95BAECF69047}"/>
              </a:ext>
            </a:extLst>
          </p:cNvPr>
          <p:cNvSpPr/>
          <p:nvPr/>
        </p:nvSpPr>
        <p:spPr>
          <a:xfrm>
            <a:off x="1271138" y="4458235"/>
            <a:ext cx="1400540" cy="93178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en-US" sz="1600" dirty="0">
                <a:solidFill>
                  <a:schemeClr val="accent1">
                    <a:lumMod val="75000"/>
                  </a:schemeClr>
                </a:solidFill>
                <a:latin typeface="Microsoft YaHei UI" panose="020B0503020204020204" pitchFamily="34" charset="-122"/>
                <a:ea typeface="Microsoft YaHei UI" panose="020B0503020204020204" pitchFamily="34" charset="-122"/>
              </a:rPr>
              <a:t>高氨氮廢水</a:t>
            </a:r>
            <a:endParaRPr lang="en-US" altLang="zh-TW" sz="1600" dirty="0">
              <a:solidFill>
                <a:schemeClr val="accent1">
                  <a:lumMod val="75000"/>
                </a:schemeClr>
              </a:solidFill>
              <a:latin typeface="Microsoft YaHei UI" panose="020B0503020204020204" pitchFamily="34" charset="-122"/>
              <a:ea typeface="Microsoft YaHei UI" panose="020B0503020204020204" pitchFamily="34" charset="-122"/>
            </a:endParaRPr>
          </a:p>
          <a:p>
            <a:pPr algn="ctr">
              <a:lnSpc>
                <a:spcPts val="2500"/>
              </a:lnSpc>
            </a:pPr>
            <a:r>
              <a:rPr lang="en-US" altLang="zh-TW" sz="1400" dirty="0">
                <a:solidFill>
                  <a:schemeClr val="accent1">
                    <a:lumMod val="75000"/>
                  </a:schemeClr>
                </a:solidFill>
                <a:latin typeface="Microsoft YaHei UI" panose="020B0503020204020204" pitchFamily="34" charset="-122"/>
                <a:ea typeface="Microsoft YaHei UI" panose="020B0503020204020204" pitchFamily="34" charset="-122"/>
              </a:rPr>
              <a:t>NH3-N </a:t>
            </a:r>
          </a:p>
          <a:p>
            <a:pPr algn="ctr">
              <a:lnSpc>
                <a:spcPts val="2500"/>
              </a:lnSpc>
            </a:pPr>
            <a:r>
              <a:rPr lang="en-US" altLang="zh-TW" sz="1400" dirty="0">
                <a:solidFill>
                  <a:schemeClr val="accent1">
                    <a:lumMod val="75000"/>
                  </a:schemeClr>
                </a:solidFill>
                <a:latin typeface="Microsoft YaHei UI" panose="020B0503020204020204" pitchFamily="34" charset="-122"/>
                <a:ea typeface="Microsoft YaHei UI" panose="020B0503020204020204" pitchFamily="34" charset="-122"/>
              </a:rPr>
              <a:t>6085 mg/L</a:t>
            </a:r>
            <a:endParaRPr lang="en-US" altLang="zh-TW" sz="1400" dirty="0">
              <a:solidFill>
                <a:schemeClr val="accent1">
                  <a:lumMod val="75000"/>
                </a:schemeClr>
              </a:solidFill>
              <a:ea typeface="Microsoft YaHei UI" panose="020B0503020204020204" pitchFamily="34" charset="-122"/>
            </a:endParaRPr>
          </a:p>
        </p:txBody>
      </p:sp>
      <p:cxnSp>
        <p:nvCxnSpPr>
          <p:cNvPr id="15" name="直線單箭頭接點 14">
            <a:extLst>
              <a:ext uri="{FF2B5EF4-FFF2-40B4-BE49-F238E27FC236}">
                <a16:creationId xmlns="" xmlns:a16="http://schemas.microsoft.com/office/drawing/2014/main" id="{BFFDD991-3883-4010-BDA7-47C5F3E07EA0}"/>
              </a:ext>
            </a:extLst>
          </p:cNvPr>
          <p:cNvCxnSpPr>
            <a:cxnSpLocks/>
          </p:cNvCxnSpPr>
          <p:nvPr/>
        </p:nvCxnSpPr>
        <p:spPr>
          <a:xfrm flipV="1">
            <a:off x="2972435" y="4458236"/>
            <a:ext cx="857185" cy="34308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 xmlns:a16="http://schemas.microsoft.com/office/drawing/2014/main" id="{08111EEE-E63F-4FD2-87A8-601F396AFD7E}"/>
              </a:ext>
            </a:extLst>
          </p:cNvPr>
          <p:cNvSpPr txBox="1"/>
          <p:nvPr/>
        </p:nvSpPr>
        <p:spPr>
          <a:xfrm>
            <a:off x="3779912" y="4437112"/>
            <a:ext cx="2071977" cy="861774"/>
          </a:xfrm>
          <a:prstGeom prst="rect">
            <a:avLst/>
          </a:prstGeom>
          <a:noFill/>
        </p:spPr>
        <p:txBody>
          <a:bodyPr wrap="square" rtlCol="0">
            <a:spAutoFit/>
          </a:bodyPr>
          <a:lstStyle/>
          <a:p>
            <a:pPr>
              <a:lnSpc>
                <a:spcPts val="2000"/>
              </a:lnSpc>
            </a:pPr>
            <a:r>
              <a:rPr lang="zh-TW" altLang="en-US" sz="1400" dirty="0">
                <a:solidFill>
                  <a:schemeClr val="accent1">
                    <a:lumMod val="75000"/>
                  </a:schemeClr>
                </a:solidFill>
                <a:latin typeface="Microsoft YaHei" panose="020B0503020204020204" pitchFamily="34" charset="-122"/>
                <a:ea typeface="Microsoft YaHei" panose="020B0503020204020204" pitchFamily="34" charset="-122"/>
              </a:rPr>
              <a:t>加入新氧水</a:t>
            </a:r>
            <a:endParaRPr lang="en-US" altLang="zh-TW" sz="1400" dirty="0">
              <a:solidFill>
                <a:schemeClr val="accent1">
                  <a:lumMod val="75000"/>
                </a:schemeClr>
              </a:solidFill>
              <a:latin typeface="Microsoft YaHei" panose="020B0503020204020204" pitchFamily="34" charset="-122"/>
              <a:ea typeface="Microsoft YaHei" panose="020B0503020204020204" pitchFamily="34" charset="-122"/>
            </a:endParaRPr>
          </a:p>
          <a:p>
            <a:pPr>
              <a:lnSpc>
                <a:spcPts val="2000"/>
              </a:lnSpc>
            </a:pPr>
            <a:r>
              <a:rPr lang="zh-TW" altLang="en-US" sz="1400" dirty="0">
                <a:solidFill>
                  <a:schemeClr val="accent1">
                    <a:lumMod val="75000"/>
                  </a:schemeClr>
                </a:solidFill>
                <a:latin typeface="Microsoft YaHei" panose="020B0503020204020204" pitchFamily="34" charset="-122"/>
                <a:ea typeface="Microsoft YaHei" panose="020B0503020204020204" pitchFamily="34" charset="-122"/>
              </a:rPr>
              <a:t> </a:t>
            </a:r>
            <a:r>
              <a:rPr lang="en-US" altLang="zh-TW" sz="1400" dirty="0">
                <a:solidFill>
                  <a:schemeClr val="accent6">
                    <a:lumMod val="75000"/>
                  </a:schemeClr>
                </a:solidFill>
              </a:rPr>
              <a:t>(</a:t>
            </a:r>
            <a:r>
              <a:rPr lang="en-US" altLang="zh-TW" sz="1400" dirty="0" err="1">
                <a:solidFill>
                  <a:schemeClr val="accent6">
                    <a:lumMod val="75000"/>
                  </a:schemeClr>
                </a:solidFill>
              </a:rPr>
              <a:t>HOCl</a:t>
            </a:r>
            <a:r>
              <a:rPr lang="en-US" altLang="zh-TW" sz="1400" dirty="0">
                <a:solidFill>
                  <a:schemeClr val="accent6">
                    <a:lumMod val="75000"/>
                  </a:schemeClr>
                </a:solidFill>
              </a:rPr>
              <a:t> 7500 mg/L)</a:t>
            </a:r>
            <a:endParaRPr lang="en-US" altLang="zh-TW" sz="1400" dirty="0">
              <a:solidFill>
                <a:schemeClr val="accent1">
                  <a:lumMod val="75000"/>
                </a:schemeClr>
              </a:solidFill>
              <a:latin typeface="Microsoft YaHei" panose="020B0503020204020204" pitchFamily="34" charset="-122"/>
              <a:ea typeface="Microsoft YaHei" panose="020B0503020204020204" pitchFamily="34" charset="-122"/>
            </a:endParaRPr>
          </a:p>
          <a:p>
            <a:pPr algn="ctr">
              <a:lnSpc>
                <a:spcPts val="2000"/>
              </a:lnSpc>
            </a:pPr>
            <a:r>
              <a:rPr lang="zh-TW" altLang="en-US" sz="1400" dirty="0">
                <a:solidFill>
                  <a:schemeClr val="accent1">
                    <a:lumMod val="75000"/>
                  </a:schemeClr>
                </a:solidFill>
                <a:latin typeface="Microsoft YaHei" panose="020B0503020204020204" pitchFamily="34" charset="-122"/>
                <a:ea typeface="Microsoft YaHei" panose="020B0503020204020204" pitchFamily="34" charset="-122"/>
              </a:rPr>
              <a:t>快</a:t>
            </a:r>
            <a:r>
              <a:rPr lang="zh-TW" altLang="en-US" sz="1400" dirty="0" smtClean="0">
                <a:solidFill>
                  <a:schemeClr val="accent1">
                    <a:lumMod val="75000"/>
                  </a:schemeClr>
                </a:solidFill>
                <a:latin typeface="Microsoft YaHei" panose="020B0503020204020204" pitchFamily="34" charset="-122"/>
                <a:ea typeface="Microsoft YaHei" panose="020B0503020204020204" pitchFamily="34" charset="-122"/>
              </a:rPr>
              <a:t>混 </a:t>
            </a:r>
            <a:r>
              <a:rPr lang="en-US" altLang="zh-TW" sz="1400" dirty="0" smtClean="0">
                <a:solidFill>
                  <a:schemeClr val="accent1">
                    <a:lumMod val="75000"/>
                  </a:schemeClr>
                </a:solidFill>
              </a:rPr>
              <a:t>30</a:t>
            </a:r>
            <a:r>
              <a:rPr lang="zh-TW" altLang="en-US" sz="1400" dirty="0" smtClean="0">
                <a:solidFill>
                  <a:schemeClr val="accent1">
                    <a:lumMod val="75000"/>
                  </a:schemeClr>
                </a:solidFill>
              </a:rPr>
              <a:t> </a:t>
            </a:r>
            <a:r>
              <a:rPr lang="en-US" altLang="zh-TW" sz="1400" dirty="0">
                <a:solidFill>
                  <a:schemeClr val="accent1">
                    <a:lumMod val="75000"/>
                  </a:schemeClr>
                </a:solidFill>
              </a:rPr>
              <a:t>min</a:t>
            </a:r>
            <a:r>
              <a:rPr lang="zh-TW" altLang="en-US" sz="1400" dirty="0">
                <a:solidFill>
                  <a:schemeClr val="accent1">
                    <a:lumMod val="75000"/>
                  </a:schemeClr>
                </a:solidFill>
              </a:rPr>
              <a:t> </a:t>
            </a:r>
            <a:r>
              <a:rPr lang="zh-TW" altLang="en-US" sz="1400" dirty="0" smtClean="0">
                <a:solidFill>
                  <a:schemeClr val="accent1">
                    <a:lumMod val="75000"/>
                  </a:schemeClr>
                </a:solidFill>
                <a:latin typeface="Microsoft YaHei UI" panose="020B0503020204020204" pitchFamily="34" charset="-122"/>
                <a:ea typeface="Microsoft YaHei UI" panose="020B0503020204020204" pitchFamily="34" charset="-122"/>
              </a:rPr>
              <a:t>除 </a:t>
            </a:r>
            <a:r>
              <a:rPr lang="en-US" altLang="zh-TW" sz="1400" dirty="0" smtClean="0">
                <a:solidFill>
                  <a:schemeClr val="accent1">
                    <a:lumMod val="75000"/>
                  </a:schemeClr>
                </a:solidFill>
              </a:rPr>
              <a:t>NH</a:t>
            </a:r>
            <a:r>
              <a:rPr lang="en-US" altLang="zh-TW" sz="1400" baseline="-25000" dirty="0" smtClean="0">
                <a:solidFill>
                  <a:schemeClr val="accent1">
                    <a:lumMod val="75000"/>
                  </a:schemeClr>
                </a:solidFill>
              </a:rPr>
              <a:t>3</a:t>
            </a:r>
            <a:r>
              <a:rPr lang="en-US" altLang="zh-TW" sz="1400" dirty="0" smtClean="0">
                <a:solidFill>
                  <a:schemeClr val="accent1">
                    <a:lumMod val="75000"/>
                  </a:schemeClr>
                </a:solidFill>
              </a:rPr>
              <a:t>-N</a:t>
            </a:r>
            <a:endParaRPr lang="en-US" altLang="zh-TW" sz="1400" dirty="0">
              <a:solidFill>
                <a:schemeClr val="accent1">
                  <a:lumMod val="75000"/>
                </a:schemeClr>
              </a:solidFill>
            </a:endParaRPr>
          </a:p>
        </p:txBody>
      </p:sp>
      <p:cxnSp>
        <p:nvCxnSpPr>
          <p:cNvPr id="17" name="直線單箭頭接點 16">
            <a:extLst>
              <a:ext uri="{FF2B5EF4-FFF2-40B4-BE49-F238E27FC236}">
                <a16:creationId xmlns="" xmlns:a16="http://schemas.microsoft.com/office/drawing/2014/main" id="{5DC6F5EA-39D1-4A00-BD8B-BA43758E5E92}"/>
              </a:ext>
            </a:extLst>
          </p:cNvPr>
          <p:cNvCxnSpPr>
            <a:cxnSpLocks/>
          </p:cNvCxnSpPr>
          <p:nvPr/>
        </p:nvCxnSpPr>
        <p:spPr>
          <a:xfrm>
            <a:off x="3000172" y="5006402"/>
            <a:ext cx="815426" cy="270299"/>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 xmlns:a16="http://schemas.microsoft.com/office/drawing/2014/main" id="{E1BF4569-E8F0-45F9-813B-8C2DA7D87D70}"/>
              </a:ext>
            </a:extLst>
          </p:cNvPr>
          <p:cNvSpPr/>
          <p:nvPr/>
        </p:nvSpPr>
        <p:spPr>
          <a:xfrm>
            <a:off x="3777209" y="5444909"/>
            <a:ext cx="1720234" cy="5440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zh-TW" altLang="en-US" sz="1400" dirty="0">
                <a:solidFill>
                  <a:schemeClr val="tx1"/>
                </a:solidFill>
                <a:latin typeface="Microsoft YaHei" panose="020B0503020204020204" pitchFamily="34" charset="-122"/>
                <a:ea typeface="Microsoft YaHei" panose="020B0503020204020204" pitchFamily="34" charset="-122"/>
              </a:rPr>
              <a:t>廢水 </a:t>
            </a:r>
            <a:r>
              <a:rPr lang="en-US" altLang="zh-TW" sz="1400" dirty="0">
                <a:solidFill>
                  <a:schemeClr val="tx1"/>
                </a:solidFill>
                <a:latin typeface="Microsoft YaHei" panose="020B0503020204020204" pitchFamily="34" charset="-122"/>
                <a:ea typeface="Microsoft YaHei" panose="020B0503020204020204" pitchFamily="34" charset="-122"/>
              </a:rPr>
              <a:t>:</a:t>
            </a:r>
            <a:r>
              <a:rPr lang="zh-TW" altLang="en-US" sz="1400" dirty="0">
                <a:solidFill>
                  <a:schemeClr val="tx1"/>
                </a:solidFill>
                <a:latin typeface="Microsoft YaHei" panose="020B0503020204020204" pitchFamily="34" charset="-122"/>
                <a:ea typeface="Microsoft YaHei" panose="020B0503020204020204" pitchFamily="34" charset="-122"/>
              </a:rPr>
              <a:t> 新氧水</a:t>
            </a:r>
            <a:endParaRPr lang="en-US" altLang="zh-TW" sz="1400" dirty="0">
              <a:solidFill>
                <a:schemeClr val="tx1"/>
              </a:solidFill>
              <a:latin typeface="Microsoft YaHei" panose="020B0503020204020204" pitchFamily="34" charset="-122"/>
              <a:ea typeface="Microsoft YaHei" panose="020B0503020204020204" pitchFamily="34" charset="-122"/>
            </a:endParaRPr>
          </a:p>
          <a:p>
            <a:pPr algn="ctr">
              <a:lnSpc>
                <a:spcPts val="2000"/>
              </a:lnSpc>
            </a:pPr>
            <a:r>
              <a:rPr lang="zh-TW" altLang="en-US" sz="1400" dirty="0">
                <a:solidFill>
                  <a:schemeClr val="tx1"/>
                </a:solidFill>
                <a:latin typeface="Microsoft YaHei" panose="020B0503020204020204" pitchFamily="34" charset="-122"/>
                <a:ea typeface="Microsoft YaHei" panose="020B0503020204020204" pitchFamily="34" charset="-122"/>
              </a:rPr>
              <a:t>體積比 </a:t>
            </a:r>
            <a:r>
              <a:rPr lang="en-US" altLang="zh-TW" sz="1400" dirty="0">
                <a:solidFill>
                  <a:schemeClr val="tx1"/>
                </a:solidFill>
              </a:rPr>
              <a:t>1:2</a:t>
            </a:r>
            <a:endParaRPr lang="zh-TW" altLang="en-US" sz="1400" dirty="0">
              <a:solidFill>
                <a:schemeClr val="tx1"/>
              </a:solidFill>
            </a:endParaRPr>
          </a:p>
        </p:txBody>
      </p:sp>
      <p:sp>
        <p:nvSpPr>
          <p:cNvPr id="19" name="箭號: 向下 33">
            <a:extLst>
              <a:ext uri="{FF2B5EF4-FFF2-40B4-BE49-F238E27FC236}">
                <a16:creationId xmlns="" xmlns:a16="http://schemas.microsoft.com/office/drawing/2014/main" id="{39823F6F-8FCE-4BF0-9F00-5D8748CF9853}"/>
              </a:ext>
            </a:extLst>
          </p:cNvPr>
          <p:cNvSpPr/>
          <p:nvPr/>
        </p:nvSpPr>
        <p:spPr>
          <a:xfrm rot="16200000">
            <a:off x="5856048" y="5529284"/>
            <a:ext cx="333375" cy="453199"/>
          </a:xfrm>
          <a:prstGeom prst="downArrow">
            <a:avLst>
              <a:gd name="adj1" fmla="val 50000"/>
              <a:gd name="adj2" fmla="val 64286"/>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20" name="箭號: 向下 34">
            <a:extLst>
              <a:ext uri="{FF2B5EF4-FFF2-40B4-BE49-F238E27FC236}">
                <a16:creationId xmlns="" xmlns:a16="http://schemas.microsoft.com/office/drawing/2014/main" id="{9296975E-4F80-4281-8352-AAFFFAE92A70}"/>
              </a:ext>
            </a:extLst>
          </p:cNvPr>
          <p:cNvSpPr/>
          <p:nvPr/>
        </p:nvSpPr>
        <p:spPr>
          <a:xfrm rot="16200000">
            <a:off x="5856048" y="3789086"/>
            <a:ext cx="333375" cy="453199"/>
          </a:xfrm>
          <a:prstGeom prst="downArrow">
            <a:avLst>
              <a:gd name="adj1" fmla="val 50000"/>
              <a:gd name="adj2" fmla="val 64286"/>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21" name="矩形 20">
            <a:extLst>
              <a:ext uri="{FF2B5EF4-FFF2-40B4-BE49-F238E27FC236}">
                <a16:creationId xmlns="" xmlns:a16="http://schemas.microsoft.com/office/drawing/2014/main" id="{55F0284D-FCC8-4C38-A332-0FDCB2E7A706}"/>
              </a:ext>
            </a:extLst>
          </p:cNvPr>
          <p:cNvSpPr/>
          <p:nvPr/>
        </p:nvSpPr>
        <p:spPr>
          <a:xfrm>
            <a:off x="6375304" y="3573016"/>
            <a:ext cx="2085128" cy="746783"/>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altLang="zh-TW" sz="1600" dirty="0">
                <a:solidFill>
                  <a:schemeClr val="tx1"/>
                </a:solidFill>
              </a:rPr>
              <a:t>NH</a:t>
            </a:r>
            <a:r>
              <a:rPr lang="en-US" altLang="zh-TW" sz="1600" baseline="-25000" dirty="0">
                <a:solidFill>
                  <a:schemeClr val="tx1"/>
                </a:solidFill>
              </a:rPr>
              <a:t>3</a:t>
            </a:r>
            <a:r>
              <a:rPr lang="en-US" altLang="zh-TW" sz="1600" dirty="0">
                <a:solidFill>
                  <a:schemeClr val="tx1"/>
                </a:solidFill>
              </a:rPr>
              <a:t>-N 2202 </a:t>
            </a:r>
            <a:r>
              <a:rPr lang="en-US" altLang="zh-TW" sz="1600" dirty="0" smtClean="0">
                <a:solidFill>
                  <a:schemeClr val="tx1"/>
                </a:solidFill>
              </a:rPr>
              <a:t>mg/L</a:t>
            </a:r>
            <a:r>
              <a:rPr lang="zh-TW" altLang="en-US" sz="1600" dirty="0" smtClean="0">
                <a:solidFill>
                  <a:schemeClr val="tx1"/>
                </a:solidFill>
              </a:rPr>
              <a:t> </a:t>
            </a:r>
            <a:r>
              <a:rPr lang="zh-TW" altLang="en-US" sz="1600" dirty="0" smtClean="0">
                <a:solidFill>
                  <a:schemeClr val="tx1"/>
                </a:solidFill>
                <a:latin typeface="Microsoft YaHei" panose="020B0503020204020204" pitchFamily="34" charset="-122"/>
                <a:ea typeface="Microsoft YaHei" panose="020B0503020204020204" pitchFamily="34" charset="-122"/>
              </a:rPr>
              <a:t>總</a:t>
            </a:r>
            <a:r>
              <a:rPr lang="zh-TW" altLang="en-US" sz="1600" dirty="0">
                <a:solidFill>
                  <a:schemeClr val="tx1"/>
                </a:solidFill>
                <a:latin typeface="Microsoft YaHei" panose="020B0503020204020204" pitchFamily="34" charset="-122"/>
                <a:ea typeface="Microsoft YaHei" panose="020B0503020204020204" pitchFamily="34" charset="-122"/>
              </a:rPr>
              <a:t>去除</a:t>
            </a:r>
            <a:r>
              <a:rPr lang="zh-TW" altLang="en-US" sz="1600" dirty="0" smtClean="0">
                <a:solidFill>
                  <a:schemeClr val="tx1"/>
                </a:solidFill>
                <a:latin typeface="Microsoft YaHei" panose="020B0503020204020204" pitchFamily="34" charset="-122"/>
                <a:ea typeface="Microsoft YaHei" panose="020B0503020204020204" pitchFamily="34" charset="-122"/>
              </a:rPr>
              <a:t>率 </a:t>
            </a:r>
            <a:r>
              <a:rPr lang="en-US" altLang="zh-TW" sz="1600" dirty="0" smtClean="0">
                <a:solidFill>
                  <a:schemeClr val="tx1"/>
                </a:solidFill>
                <a:latin typeface="Microsoft YaHei" panose="020B0503020204020204" pitchFamily="34" charset="-122"/>
                <a:ea typeface="Microsoft YaHei" panose="020B0503020204020204" pitchFamily="34" charset="-122"/>
              </a:rPr>
              <a:t>= 27.6</a:t>
            </a:r>
            <a:r>
              <a:rPr lang="en-US" altLang="zh-TW" sz="1600" dirty="0">
                <a:solidFill>
                  <a:schemeClr val="tx1"/>
                </a:solidFill>
                <a:latin typeface="Microsoft YaHei" panose="020B0503020204020204" pitchFamily="34" charset="-122"/>
                <a:ea typeface="Microsoft YaHei" panose="020B0503020204020204" pitchFamily="34" charset="-122"/>
              </a:rPr>
              <a:t>%</a:t>
            </a:r>
          </a:p>
        </p:txBody>
      </p:sp>
      <p:sp>
        <p:nvSpPr>
          <p:cNvPr id="22" name="文字方塊 21">
            <a:extLst>
              <a:ext uri="{FF2B5EF4-FFF2-40B4-BE49-F238E27FC236}">
                <a16:creationId xmlns="" xmlns:a16="http://schemas.microsoft.com/office/drawing/2014/main" id="{D3BDA7FE-B9D3-4F47-B154-38AEE554036B}"/>
              </a:ext>
            </a:extLst>
          </p:cNvPr>
          <p:cNvSpPr txBox="1"/>
          <p:nvPr/>
        </p:nvSpPr>
        <p:spPr>
          <a:xfrm>
            <a:off x="6156176" y="4354396"/>
            <a:ext cx="2488641" cy="605294"/>
          </a:xfrm>
          <a:prstGeom prst="rect">
            <a:avLst/>
          </a:prstGeom>
          <a:noFill/>
        </p:spPr>
        <p:txBody>
          <a:bodyPr wrap="square" rtlCol="0" anchor="ctr">
            <a:spAutoFit/>
          </a:bodyPr>
          <a:lstStyle/>
          <a:p>
            <a:pPr algn="ctr">
              <a:lnSpc>
                <a:spcPts val="2000"/>
              </a:lnSpc>
            </a:pPr>
            <a:r>
              <a:rPr lang="zh-TW" altLang="en-US" sz="1400" dirty="0" smtClean="0">
                <a:latin typeface="Microsoft YaHei" panose="020B0503020204020204" pitchFamily="34" charset="-122"/>
                <a:ea typeface="Microsoft YaHei" panose="020B0503020204020204" pitchFamily="34" charset="-122"/>
              </a:rPr>
              <a:t>相當於 </a:t>
            </a:r>
            <a:r>
              <a:rPr lang="en-US" altLang="zh-TW" sz="1400" dirty="0" smtClean="0">
                <a:latin typeface="Microsoft YaHei" panose="020B0503020204020204" pitchFamily="34" charset="-122"/>
                <a:ea typeface="Microsoft YaHei" panose="020B0503020204020204" pitchFamily="34" charset="-122"/>
              </a:rPr>
              <a:t>3750 </a:t>
            </a:r>
            <a:r>
              <a:rPr lang="en-US" altLang="zh-TW" sz="1400" dirty="0">
                <a:latin typeface="Microsoft YaHei" panose="020B0503020204020204" pitchFamily="34" charset="-122"/>
                <a:ea typeface="Microsoft YaHei" panose="020B0503020204020204" pitchFamily="34" charset="-122"/>
              </a:rPr>
              <a:t>mg/L </a:t>
            </a:r>
            <a:r>
              <a:rPr lang="en-US" altLang="zh-TW" sz="1400" dirty="0" err="1">
                <a:latin typeface="Microsoft YaHei" panose="020B0503020204020204" pitchFamily="34" charset="-122"/>
                <a:ea typeface="Microsoft YaHei" panose="020B0503020204020204" pitchFamily="34" charset="-122"/>
              </a:rPr>
              <a:t>HOCl</a:t>
            </a:r>
            <a:endParaRPr lang="en-US" altLang="zh-TW" sz="1400" dirty="0">
              <a:latin typeface="Microsoft YaHei" panose="020B0503020204020204" pitchFamily="34" charset="-122"/>
              <a:ea typeface="Microsoft YaHei" panose="020B0503020204020204" pitchFamily="34" charset="-122"/>
            </a:endParaRPr>
          </a:p>
          <a:p>
            <a:pPr algn="ctr">
              <a:lnSpc>
                <a:spcPts val="2000"/>
              </a:lnSpc>
            </a:pPr>
            <a:r>
              <a:rPr lang="zh-TW" altLang="en-US" sz="1400" dirty="0" smtClean="0">
                <a:latin typeface="Microsoft YaHei" panose="020B0503020204020204" pitchFamily="34" charset="-122"/>
                <a:ea typeface="Microsoft YaHei" panose="020B0503020204020204" pitchFamily="34" charset="-122"/>
              </a:rPr>
              <a:t>去除  </a:t>
            </a:r>
            <a:r>
              <a:rPr lang="en-US" altLang="zh-TW" sz="1400" dirty="0" smtClean="0">
                <a:latin typeface="Microsoft YaHei" panose="020B0503020204020204" pitchFamily="34" charset="-122"/>
                <a:ea typeface="Microsoft YaHei" panose="020B0503020204020204" pitchFamily="34" charset="-122"/>
              </a:rPr>
              <a:t>841 </a:t>
            </a:r>
            <a:r>
              <a:rPr lang="en-US" altLang="zh-TW" sz="1400" dirty="0" smtClean="0">
                <a:latin typeface="Microsoft YaHei" panose="020B0503020204020204" pitchFamily="34" charset="-122"/>
                <a:ea typeface="Microsoft YaHei" panose="020B0503020204020204" pitchFamily="34" charset="-122"/>
              </a:rPr>
              <a:t>mg/L </a:t>
            </a:r>
            <a:r>
              <a:rPr lang="zh-TW" altLang="en-US" sz="1400" dirty="0" smtClean="0">
                <a:latin typeface="Microsoft YaHei" panose="020B0503020204020204" pitchFamily="34" charset="-122"/>
                <a:ea typeface="Microsoft YaHei" panose="020B0503020204020204" pitchFamily="34" charset="-122"/>
              </a:rPr>
              <a:t>氨</a:t>
            </a:r>
            <a:r>
              <a:rPr lang="zh-TW" altLang="en-US" sz="1400" dirty="0">
                <a:latin typeface="Microsoft YaHei" panose="020B0503020204020204" pitchFamily="34" charset="-122"/>
                <a:ea typeface="Microsoft YaHei" panose="020B0503020204020204" pitchFamily="34" charset="-122"/>
              </a:rPr>
              <a:t>氮</a:t>
            </a:r>
          </a:p>
        </p:txBody>
      </p:sp>
      <p:sp>
        <p:nvSpPr>
          <p:cNvPr id="23" name="文字方塊 22">
            <a:extLst>
              <a:ext uri="{FF2B5EF4-FFF2-40B4-BE49-F238E27FC236}">
                <a16:creationId xmlns="" xmlns:a16="http://schemas.microsoft.com/office/drawing/2014/main" id="{C9D63BC8-1B28-42A2-AE30-D0128216DF68}"/>
              </a:ext>
            </a:extLst>
          </p:cNvPr>
          <p:cNvSpPr txBox="1"/>
          <p:nvPr/>
        </p:nvSpPr>
        <p:spPr>
          <a:xfrm>
            <a:off x="6228184" y="5980251"/>
            <a:ext cx="2488641" cy="605294"/>
          </a:xfrm>
          <a:prstGeom prst="rect">
            <a:avLst/>
          </a:prstGeom>
          <a:noFill/>
        </p:spPr>
        <p:txBody>
          <a:bodyPr wrap="square" rtlCol="0" anchor="ctr">
            <a:spAutoFit/>
          </a:bodyPr>
          <a:lstStyle/>
          <a:p>
            <a:pPr algn="ctr">
              <a:lnSpc>
                <a:spcPts val="2000"/>
              </a:lnSpc>
            </a:pPr>
            <a:r>
              <a:rPr lang="zh-TW" altLang="en-US" sz="1400" dirty="0" smtClean="0">
                <a:latin typeface="Microsoft YaHei" panose="020B0503020204020204" pitchFamily="34" charset="-122"/>
                <a:ea typeface="Microsoft YaHei" panose="020B0503020204020204" pitchFamily="34" charset="-122"/>
              </a:rPr>
              <a:t>相當於 </a:t>
            </a:r>
            <a:r>
              <a:rPr lang="en-US" altLang="zh-TW" sz="1400" dirty="0" smtClean="0">
                <a:latin typeface="Microsoft YaHei" panose="020B0503020204020204" pitchFamily="34" charset="-122"/>
                <a:ea typeface="Microsoft YaHei" panose="020B0503020204020204" pitchFamily="34" charset="-122"/>
              </a:rPr>
              <a:t>5000 </a:t>
            </a:r>
            <a:r>
              <a:rPr lang="en-US" altLang="zh-TW" sz="1400" dirty="0">
                <a:latin typeface="Microsoft YaHei" panose="020B0503020204020204" pitchFamily="34" charset="-122"/>
                <a:ea typeface="Microsoft YaHei" panose="020B0503020204020204" pitchFamily="34" charset="-122"/>
              </a:rPr>
              <a:t>mg/L </a:t>
            </a:r>
            <a:r>
              <a:rPr lang="en-US" altLang="zh-TW" sz="1400" dirty="0" err="1">
                <a:latin typeface="Microsoft YaHei" panose="020B0503020204020204" pitchFamily="34" charset="-122"/>
                <a:ea typeface="Microsoft YaHei" panose="020B0503020204020204" pitchFamily="34" charset="-122"/>
              </a:rPr>
              <a:t>HOCl</a:t>
            </a:r>
            <a:endParaRPr lang="en-US" altLang="zh-TW" sz="1400" dirty="0">
              <a:latin typeface="Microsoft YaHei" panose="020B0503020204020204" pitchFamily="34" charset="-122"/>
              <a:ea typeface="Microsoft YaHei" panose="020B0503020204020204" pitchFamily="34" charset="-122"/>
            </a:endParaRPr>
          </a:p>
          <a:p>
            <a:pPr algn="ctr">
              <a:lnSpc>
                <a:spcPts val="2000"/>
              </a:lnSpc>
            </a:pPr>
            <a:r>
              <a:rPr lang="zh-TW" altLang="en-US" sz="1400" dirty="0" smtClean="0">
                <a:latin typeface="Microsoft YaHei" panose="020B0503020204020204" pitchFamily="34" charset="-122"/>
                <a:ea typeface="Microsoft YaHei" panose="020B0503020204020204" pitchFamily="34" charset="-122"/>
              </a:rPr>
              <a:t>去除 </a:t>
            </a:r>
            <a:r>
              <a:rPr lang="en-US" altLang="zh-TW" sz="1400" dirty="0" smtClean="0">
                <a:latin typeface="Microsoft YaHei" panose="020B0503020204020204" pitchFamily="34" charset="-122"/>
                <a:ea typeface="Microsoft YaHei" panose="020B0503020204020204" pitchFamily="34" charset="-122"/>
              </a:rPr>
              <a:t>1195 </a:t>
            </a:r>
            <a:r>
              <a:rPr lang="en-US" altLang="zh-TW" sz="1400" dirty="0" smtClean="0">
                <a:latin typeface="Microsoft YaHei" panose="020B0503020204020204" pitchFamily="34" charset="-122"/>
                <a:ea typeface="Microsoft YaHei" panose="020B0503020204020204" pitchFamily="34" charset="-122"/>
              </a:rPr>
              <a:t>mg/L </a:t>
            </a:r>
            <a:r>
              <a:rPr lang="zh-TW" altLang="en-US" sz="1400" dirty="0" smtClean="0">
                <a:latin typeface="Microsoft YaHei" panose="020B0503020204020204" pitchFamily="34" charset="-122"/>
                <a:ea typeface="Microsoft YaHei" panose="020B0503020204020204" pitchFamily="34" charset="-122"/>
              </a:rPr>
              <a:t>氨</a:t>
            </a:r>
            <a:r>
              <a:rPr lang="zh-TW" altLang="en-US" sz="1400" dirty="0">
                <a:latin typeface="Microsoft YaHei" panose="020B0503020204020204" pitchFamily="34" charset="-122"/>
                <a:ea typeface="Microsoft YaHei" panose="020B0503020204020204" pitchFamily="34" charset="-122"/>
              </a:rPr>
              <a:t>氮</a:t>
            </a:r>
          </a:p>
        </p:txBody>
      </p:sp>
      <p:sp>
        <p:nvSpPr>
          <p:cNvPr id="24" name="矩形 23">
            <a:extLst>
              <a:ext uri="{FF2B5EF4-FFF2-40B4-BE49-F238E27FC236}">
                <a16:creationId xmlns="" xmlns:a16="http://schemas.microsoft.com/office/drawing/2014/main" id="{1A563C6A-769F-45F3-9FCA-7F1109E0934A}"/>
              </a:ext>
            </a:extLst>
          </p:cNvPr>
          <p:cNvSpPr/>
          <p:nvPr/>
        </p:nvSpPr>
        <p:spPr>
          <a:xfrm>
            <a:off x="3740966" y="3735569"/>
            <a:ext cx="1720234" cy="5440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zh-TW" altLang="en-US" sz="1400" dirty="0">
                <a:solidFill>
                  <a:schemeClr val="tx1"/>
                </a:solidFill>
                <a:latin typeface="Microsoft YaHei" panose="020B0503020204020204" pitchFamily="34" charset="-122"/>
                <a:ea typeface="Microsoft YaHei" panose="020B0503020204020204" pitchFamily="34" charset="-122"/>
              </a:rPr>
              <a:t>廢水 </a:t>
            </a:r>
            <a:r>
              <a:rPr lang="en-US" altLang="zh-TW" sz="1400" dirty="0">
                <a:solidFill>
                  <a:schemeClr val="tx1"/>
                </a:solidFill>
                <a:latin typeface="Microsoft YaHei" panose="020B0503020204020204" pitchFamily="34" charset="-122"/>
                <a:ea typeface="Microsoft YaHei" panose="020B0503020204020204" pitchFamily="34" charset="-122"/>
              </a:rPr>
              <a:t>:</a:t>
            </a:r>
            <a:r>
              <a:rPr lang="zh-TW" altLang="en-US" sz="1400" dirty="0">
                <a:solidFill>
                  <a:schemeClr val="tx1"/>
                </a:solidFill>
                <a:latin typeface="Microsoft YaHei" panose="020B0503020204020204" pitchFamily="34" charset="-122"/>
                <a:ea typeface="Microsoft YaHei" panose="020B0503020204020204" pitchFamily="34" charset="-122"/>
              </a:rPr>
              <a:t> 新氧水</a:t>
            </a:r>
            <a:endParaRPr lang="en-US" altLang="zh-TW" sz="1400" dirty="0">
              <a:solidFill>
                <a:schemeClr val="tx1"/>
              </a:solidFill>
              <a:latin typeface="Microsoft YaHei" panose="020B0503020204020204" pitchFamily="34" charset="-122"/>
              <a:ea typeface="Microsoft YaHei" panose="020B0503020204020204" pitchFamily="34" charset="-122"/>
            </a:endParaRPr>
          </a:p>
          <a:p>
            <a:pPr algn="ctr">
              <a:lnSpc>
                <a:spcPts val="2000"/>
              </a:lnSpc>
            </a:pPr>
            <a:r>
              <a:rPr lang="zh-TW" altLang="en-US" sz="1400" dirty="0">
                <a:solidFill>
                  <a:schemeClr val="tx1"/>
                </a:solidFill>
                <a:latin typeface="Microsoft YaHei" panose="020B0503020204020204" pitchFamily="34" charset="-122"/>
                <a:ea typeface="Microsoft YaHei" panose="020B0503020204020204" pitchFamily="34" charset="-122"/>
              </a:rPr>
              <a:t>體積比 </a:t>
            </a:r>
            <a:r>
              <a:rPr lang="en-US" altLang="zh-TW" sz="1400" dirty="0">
                <a:solidFill>
                  <a:schemeClr val="tx1"/>
                </a:solidFill>
              </a:rPr>
              <a:t>1:1</a:t>
            </a:r>
            <a:endParaRPr lang="zh-TW" altLang="en-US" sz="1400" dirty="0">
              <a:solidFill>
                <a:schemeClr val="tx1"/>
              </a:solidFill>
            </a:endParaRPr>
          </a:p>
        </p:txBody>
      </p:sp>
      <p:sp>
        <p:nvSpPr>
          <p:cNvPr id="25" name="矩形 24">
            <a:extLst>
              <a:ext uri="{FF2B5EF4-FFF2-40B4-BE49-F238E27FC236}">
                <a16:creationId xmlns="" xmlns:a16="http://schemas.microsoft.com/office/drawing/2014/main" id="{E39B8D94-0C1B-4B9C-AD8D-A136BF29FBDD}"/>
              </a:ext>
            </a:extLst>
          </p:cNvPr>
          <p:cNvSpPr/>
          <p:nvPr/>
        </p:nvSpPr>
        <p:spPr>
          <a:xfrm>
            <a:off x="6346857" y="5229200"/>
            <a:ext cx="2257591" cy="759754"/>
          </a:xfrm>
          <a:prstGeom prst="rect">
            <a:avLst/>
          </a:pr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US" altLang="zh-TW" sz="1600" dirty="0">
                <a:solidFill>
                  <a:schemeClr val="tx1"/>
                </a:solidFill>
              </a:rPr>
              <a:t>NH</a:t>
            </a:r>
            <a:r>
              <a:rPr lang="en-US" altLang="zh-TW" sz="1600" baseline="-25000" dirty="0">
                <a:solidFill>
                  <a:schemeClr val="tx1"/>
                </a:solidFill>
              </a:rPr>
              <a:t>3</a:t>
            </a:r>
            <a:r>
              <a:rPr lang="en-US" altLang="zh-TW" sz="1600" dirty="0">
                <a:solidFill>
                  <a:schemeClr val="tx1"/>
                </a:solidFill>
              </a:rPr>
              <a:t>-N 833 mg/L</a:t>
            </a:r>
          </a:p>
          <a:p>
            <a:pPr algn="ctr">
              <a:lnSpc>
                <a:spcPts val="2500"/>
              </a:lnSpc>
            </a:pPr>
            <a:r>
              <a:rPr lang="zh-TW" altLang="en-US" sz="1600" dirty="0">
                <a:solidFill>
                  <a:schemeClr val="tx1"/>
                </a:solidFill>
                <a:latin typeface="Microsoft YaHei" panose="020B0503020204020204" pitchFamily="34" charset="-122"/>
                <a:ea typeface="Microsoft YaHei" panose="020B0503020204020204" pitchFamily="34" charset="-122"/>
              </a:rPr>
              <a:t>總去除率</a:t>
            </a:r>
            <a:r>
              <a:rPr lang="en-US" altLang="zh-TW" sz="1600" dirty="0">
                <a:solidFill>
                  <a:schemeClr val="tx1"/>
                </a:solidFill>
                <a:latin typeface="Microsoft YaHei" panose="020B0503020204020204" pitchFamily="34" charset="-122"/>
                <a:ea typeface="Microsoft YaHei" panose="020B0503020204020204" pitchFamily="34" charset="-122"/>
              </a:rPr>
              <a:t>=58.9%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37</a:t>
            </a:fld>
            <a:endParaRPr lang="zh-TW" altLang="en-US" dirty="0"/>
          </a:p>
        </p:txBody>
      </p:sp>
      <p:sp>
        <p:nvSpPr>
          <p:cNvPr id="5" name="標題 1">
            <a:extLst>
              <a:ext uri="{FF2B5EF4-FFF2-40B4-BE49-F238E27FC236}">
                <a16:creationId xmlns="" xmlns:a16="http://schemas.microsoft.com/office/drawing/2014/main" id="{166852D8-050E-496F-9B37-1298295CEB37}"/>
              </a:ext>
            </a:extLst>
          </p:cNvPr>
          <p:cNvSpPr>
            <a:spLocks noGrp="1"/>
          </p:cNvSpPr>
          <p:nvPr>
            <p:ph type="title"/>
          </p:nvPr>
        </p:nvSpPr>
        <p:spPr>
          <a:xfrm>
            <a:off x="395536" y="260648"/>
            <a:ext cx="8139113" cy="1080120"/>
          </a:xfrm>
        </p:spPr>
        <p:txBody>
          <a:bodyPr/>
          <a:lstStyle/>
          <a:p>
            <a:pPr>
              <a:lnSpc>
                <a:spcPts val="3300"/>
              </a:lnSpc>
              <a:defRPr/>
            </a:pPr>
            <a:r>
              <a:rPr lang="zh-TW" sz="3600" b="1" dirty="0">
                <a:latin typeface="微軟正黑體" pitchFamily="34" charset="-120"/>
                <a:ea typeface="微軟正黑體" pitchFamily="34" charset="-120"/>
                <a:sym typeface="+mn-ea"/>
              </a:rPr>
              <a:t>新氧水</a:t>
            </a:r>
            <a:r>
              <a:rPr lang="zh-TW" altLang="en-US" sz="3600" b="1" dirty="0" smtClean="0">
                <a:latin typeface="微軟正黑體" pitchFamily="34" charset="-120"/>
                <a:ea typeface="微軟正黑體" pitchFamily="34" charset="-120"/>
                <a:sym typeface="+mn-ea"/>
              </a:rPr>
              <a:t>除 </a:t>
            </a:r>
            <a:r>
              <a:rPr lang="en-US" altLang="zh-TW" sz="3600" b="1" dirty="0" smtClean="0">
                <a:latin typeface="微軟正黑體" pitchFamily="34" charset="-120"/>
                <a:ea typeface="微軟正黑體" pitchFamily="34" charset="-120"/>
                <a:sym typeface="+mn-ea"/>
              </a:rPr>
              <a:t>COD</a:t>
            </a:r>
            <a:r>
              <a:rPr lang="zh-TW" altLang="en-US" sz="3600" b="1" dirty="0" smtClean="0">
                <a:latin typeface="微軟正黑體" pitchFamily="34" charset="-120"/>
                <a:ea typeface="微軟正黑體" pitchFamily="34" charset="-120"/>
                <a:sym typeface="+mn-ea"/>
              </a:rPr>
              <a:t> 與</a:t>
            </a:r>
            <a:r>
              <a:rPr lang="zh-TW" altLang="en-US" sz="3600" b="1" dirty="0">
                <a:latin typeface="微軟正黑體" pitchFamily="34" charset="-120"/>
                <a:ea typeface="微軟正黑體" pitchFamily="34" charset="-120"/>
                <a:sym typeface="+mn-ea"/>
              </a:rPr>
              <a:t>氨氮</a:t>
            </a:r>
            <a:r>
              <a:rPr lang="zh-TW" altLang="en-US" sz="3600" b="1" dirty="0" smtClean="0">
                <a:latin typeface="微軟正黑體" pitchFamily="34" charset="-120"/>
                <a:ea typeface="微軟正黑體" pitchFamily="34" charset="-120"/>
                <a:sym typeface="+mn-ea"/>
              </a:rPr>
              <a:t>技術</a:t>
            </a:r>
            <a:r>
              <a:rPr lang="en-US" altLang="zh-TW" sz="3600" b="1" dirty="0" smtClean="0">
                <a:latin typeface="微軟正黑體" pitchFamily="34" charset="-120"/>
                <a:ea typeface="微軟正黑體" pitchFamily="34" charset="-120"/>
                <a:sym typeface="+mn-ea"/>
              </a:rPr>
              <a:t/>
            </a:r>
            <a:br>
              <a:rPr lang="en-US" altLang="zh-TW" sz="3600" b="1" dirty="0" smtClean="0">
                <a:latin typeface="微軟正黑體" pitchFamily="34" charset="-120"/>
                <a:ea typeface="微軟正黑體" pitchFamily="34" charset="-120"/>
                <a:sym typeface="+mn-ea"/>
              </a:rPr>
            </a:br>
            <a:r>
              <a:rPr lang="en-US" altLang="zh-TW" sz="3600" b="1" dirty="0">
                <a:latin typeface="微軟正黑體" pitchFamily="34" charset="-120"/>
                <a:ea typeface="微軟正黑體" pitchFamily="34" charset="-120"/>
                <a:sym typeface="+mn-ea"/>
              </a:rPr>
              <a:t/>
            </a:r>
            <a:br>
              <a:rPr lang="en-US" altLang="zh-TW" sz="3600" b="1" dirty="0">
                <a:latin typeface="微軟正黑體" pitchFamily="34" charset="-120"/>
                <a:ea typeface="微軟正黑體" pitchFamily="34" charset="-120"/>
                <a:sym typeface="+mn-ea"/>
              </a:rPr>
            </a:br>
            <a:r>
              <a:rPr lang="en-US" altLang="zh-TW" sz="3200" b="1" dirty="0" smtClean="0">
                <a:solidFill>
                  <a:srgbClr val="0000FF"/>
                </a:solidFill>
                <a:latin typeface="微軟正黑體" pitchFamily="34" charset="-120"/>
                <a:ea typeface="微軟正黑體" pitchFamily="34" charset="-120"/>
                <a:sym typeface="+mn-ea"/>
              </a:rPr>
              <a:t>-</a:t>
            </a:r>
            <a:r>
              <a:rPr lang="zh-TW" altLang="en-US" sz="3200" b="1" dirty="0">
                <a:solidFill>
                  <a:srgbClr val="0000FF"/>
                </a:solidFill>
                <a:latin typeface="微軟正黑體" pitchFamily="34" charset="-120"/>
                <a:ea typeface="微軟正黑體" pitchFamily="34" charset="-120"/>
                <a:sym typeface="+mn-ea"/>
              </a:rPr>
              <a:t>某工</a:t>
            </a:r>
            <a:r>
              <a:rPr lang="zh-TW" altLang="en-US" sz="3600" b="1" dirty="0">
                <a:solidFill>
                  <a:srgbClr val="0000FF"/>
                </a:solidFill>
                <a:latin typeface="微軟正黑體" pitchFamily="34" charset="-120"/>
                <a:ea typeface="微軟正黑體" pitchFamily="34" charset="-120"/>
                <a:sym typeface="+mn-ea"/>
              </a:rPr>
              <a:t>業園區規劃案例</a:t>
            </a:r>
            <a:endParaRPr lang="zh-TW" altLang="en-US" sz="3600" b="1" dirty="0">
              <a:solidFill>
                <a:srgbClr val="0000FF"/>
              </a:solidFill>
              <a:latin typeface="微軟正黑體" pitchFamily="34" charset="-120"/>
              <a:ea typeface="微軟正黑體" pitchFamily="34" charset="-120"/>
            </a:endParaRPr>
          </a:p>
        </p:txBody>
      </p:sp>
      <p:sp>
        <p:nvSpPr>
          <p:cNvPr id="6" name="灯片编号占位符 2">
            <a:extLst>
              <a:ext uri="{FF2B5EF4-FFF2-40B4-BE49-F238E27FC236}">
                <a16:creationId xmlns="" xmlns:a16="http://schemas.microsoft.com/office/drawing/2014/main" id="{D62798CB-92AD-494A-A939-7FACF88CBAD4}"/>
              </a:ext>
            </a:extLst>
          </p:cNvPr>
          <p:cNvSpPr txBox="1">
            <a:spLocks/>
          </p:cNvSpPr>
          <p:nvPr/>
        </p:nvSpPr>
        <p:spPr bwMode="white">
          <a:xfrm>
            <a:off x="0" y="0"/>
            <a:ext cx="0" cy="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34948AA-6D29-487B-A73C-6A464A5060FD}" type="slidenum">
              <a:rPr kumimoji="1" lang="zh-CN" altLang="en-US" sz="1000" b="1" i="0" u="none" strike="noStrike" kern="1200" cap="none" spc="0" normalizeH="0" baseline="0" noProof="0" smtClean="0">
                <a:ln>
                  <a:noFill/>
                </a:ln>
                <a:solidFill>
                  <a:schemeClr val="tx1"/>
                </a:solidFill>
                <a:effectLst/>
                <a:uLnTx/>
                <a:uFillTx/>
                <a:latin typeface="Arial" panose="020B0604020202020204" pitchFamily="34" charset="0"/>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1" lang="zh-CN" altLang="en-US" sz="1000" b="1" i="0" u="none" strike="noStrike" kern="1200" cap="none" spc="0" normalizeH="0" baseline="0" noProof="0" dirty="0">
              <a:ln>
                <a:noFill/>
              </a:ln>
              <a:solidFill>
                <a:schemeClr val="tx1"/>
              </a:solidFill>
              <a:effectLst/>
              <a:uLnTx/>
              <a:uFillTx/>
              <a:latin typeface="Arial" panose="020B0604020202020204" pitchFamily="34" charset="0"/>
              <a:ea typeface="新細明體" panose="02020500000000000000" pitchFamily="18" charset="-120"/>
              <a:cs typeface="+mn-cs"/>
            </a:endParaRPr>
          </a:p>
        </p:txBody>
      </p:sp>
      <p:pic>
        <p:nvPicPr>
          <p:cNvPr id="8" name="Picture 2">
            <a:extLst>
              <a:ext uri="{FF2B5EF4-FFF2-40B4-BE49-F238E27FC236}">
                <a16:creationId xmlns="" xmlns:a16="http://schemas.microsoft.com/office/drawing/2014/main" id="{5E790802-DEC8-4BAD-942C-2228809D5DA8}"/>
              </a:ext>
            </a:extLst>
          </p:cNvPr>
          <p:cNvPicPr>
            <a:picLocks noChangeAspect="1" noChangeArrowheads="1"/>
          </p:cNvPicPr>
          <p:nvPr/>
        </p:nvPicPr>
        <p:blipFill>
          <a:blip r:embed="rId2" cstate="print"/>
          <a:srcRect/>
          <a:stretch>
            <a:fillRect/>
          </a:stretch>
        </p:blipFill>
        <p:spPr bwMode="auto">
          <a:xfrm>
            <a:off x="539552" y="1556792"/>
            <a:ext cx="6121400" cy="396240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 xmlns:a16="http://schemas.microsoft.com/office/drawing/2014/main" id="{CDA17CF3-CE8F-4D57-93B7-42FCE8D6C206}"/>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l="50555" t="33594" r="28021" b="16331"/>
          <a:stretch>
            <a:fillRect/>
          </a:stretch>
        </p:blipFill>
        <p:spPr bwMode="auto">
          <a:xfrm>
            <a:off x="0" y="3068960"/>
            <a:ext cx="1215752" cy="2441575"/>
          </a:xfrm>
          <a:prstGeom prst="rect">
            <a:avLst/>
          </a:prstGeom>
          <a:noFill/>
          <a:ln>
            <a:noFill/>
          </a:ln>
          <a:effectLst/>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sp>
        <p:nvSpPr>
          <p:cNvPr id="10" name="文字方塊 9">
            <a:extLst>
              <a:ext uri="{FF2B5EF4-FFF2-40B4-BE49-F238E27FC236}">
                <a16:creationId xmlns="" xmlns:a16="http://schemas.microsoft.com/office/drawing/2014/main" id="{3BB57FE7-AA2A-4C71-B361-A9AD18708231}"/>
              </a:ext>
            </a:extLst>
          </p:cNvPr>
          <p:cNvSpPr txBox="1"/>
          <p:nvPr/>
        </p:nvSpPr>
        <p:spPr>
          <a:xfrm>
            <a:off x="6804248" y="2708920"/>
            <a:ext cx="2232248" cy="2031325"/>
          </a:xfrm>
          <a:prstGeom prst="rect">
            <a:avLst/>
          </a:prstGeom>
          <a:solidFill>
            <a:schemeClr val="accent1">
              <a:lumMod val="75000"/>
            </a:schemeClr>
          </a:solidFill>
        </p:spPr>
        <p:txBody>
          <a:bodyPr wrap="square">
            <a:spAutoFit/>
          </a:bodyPr>
          <a:lstStyle/>
          <a:p>
            <a:pPr>
              <a:defRPr/>
            </a:pPr>
            <a:r>
              <a:rPr lang="zh-TW" altLang="en-US" b="1" dirty="0">
                <a:solidFill>
                  <a:schemeClr val="bg1"/>
                </a:solidFill>
                <a:latin typeface="微軟正黑體" pitchFamily="34" charset="-120"/>
                <a:ea typeface="微軟正黑體" pitchFamily="34" charset="-120"/>
              </a:rPr>
              <a:t>印染產業廢水為主</a:t>
            </a:r>
            <a:endParaRPr lang="en-US" altLang="zh-TW" b="1" dirty="0">
              <a:solidFill>
                <a:schemeClr val="bg1"/>
              </a:solidFill>
              <a:latin typeface="微軟正黑體" pitchFamily="34" charset="-120"/>
              <a:ea typeface="微軟正黑體" pitchFamily="34" charset="-120"/>
            </a:endParaRPr>
          </a:p>
          <a:p>
            <a:pPr>
              <a:defRPr/>
            </a:pPr>
            <a:r>
              <a:rPr lang="zh-TW" altLang="en-US" b="1" dirty="0">
                <a:solidFill>
                  <a:schemeClr val="bg1"/>
                </a:solidFill>
                <a:latin typeface="微軟正黑體" pitchFamily="34" charset="-120"/>
                <a:ea typeface="微軟正黑體" pitchFamily="34" charset="-120"/>
              </a:rPr>
              <a:t>規劃</a:t>
            </a:r>
            <a:r>
              <a:rPr lang="zh-TW" altLang="en-US" b="1" dirty="0" smtClean="0">
                <a:solidFill>
                  <a:schemeClr val="bg1"/>
                </a:solidFill>
                <a:latin typeface="微軟正黑體" pitchFamily="34" charset="-120"/>
                <a:ea typeface="微軟正黑體" pitchFamily="34" charset="-120"/>
              </a:rPr>
              <a:t>水量 </a:t>
            </a:r>
            <a:r>
              <a:rPr lang="en-US" altLang="zh-TW" b="1" dirty="0" smtClean="0">
                <a:solidFill>
                  <a:schemeClr val="bg1"/>
                </a:solidFill>
                <a:latin typeface="微軟正黑體" pitchFamily="34" charset="-120"/>
                <a:ea typeface="微軟正黑體" pitchFamily="34" charset="-120"/>
              </a:rPr>
              <a:t>32000 </a:t>
            </a:r>
            <a:r>
              <a:rPr lang="en-US" altLang="zh-TW" b="1" dirty="0">
                <a:solidFill>
                  <a:schemeClr val="bg1"/>
                </a:solidFill>
                <a:latin typeface="微軟正黑體" pitchFamily="34" charset="-120"/>
                <a:ea typeface="微軟正黑體" pitchFamily="34" charset="-120"/>
              </a:rPr>
              <a:t>CMD</a:t>
            </a:r>
          </a:p>
          <a:p>
            <a:pPr>
              <a:defRPr/>
            </a:pPr>
            <a:r>
              <a:rPr lang="en-US" altLang="zh-TW" b="1" dirty="0">
                <a:solidFill>
                  <a:schemeClr val="bg1"/>
                </a:solidFill>
                <a:latin typeface="微軟正黑體" pitchFamily="34" charset="-120"/>
                <a:ea typeface="微軟正黑體" pitchFamily="34" charset="-120"/>
              </a:rPr>
              <a:t>COD </a:t>
            </a:r>
            <a:r>
              <a:rPr lang="zh-TW" altLang="en-US" b="1" dirty="0" smtClean="0">
                <a:solidFill>
                  <a:schemeClr val="bg1"/>
                </a:solidFill>
                <a:latin typeface="微軟正黑體" pitchFamily="34" charset="-120"/>
                <a:ea typeface="微軟正黑體" pitchFamily="34" charset="-120"/>
              </a:rPr>
              <a:t>由 </a:t>
            </a:r>
            <a:r>
              <a:rPr lang="en-US" altLang="zh-TW" b="1" dirty="0" smtClean="0">
                <a:solidFill>
                  <a:schemeClr val="bg1"/>
                </a:solidFill>
                <a:latin typeface="微軟正黑體" pitchFamily="34" charset="-120"/>
                <a:ea typeface="微軟正黑體" pitchFamily="34" charset="-120"/>
              </a:rPr>
              <a:t>70</a:t>
            </a:r>
            <a:r>
              <a:rPr lang="zh-TW" altLang="en-US" b="1" dirty="0" smtClean="0">
                <a:solidFill>
                  <a:schemeClr val="bg1"/>
                </a:solidFill>
                <a:latin typeface="微軟正黑體" pitchFamily="34" charset="-120"/>
                <a:ea typeface="微軟正黑體" pitchFamily="34" charset="-120"/>
              </a:rPr>
              <a:t> 降到 </a:t>
            </a:r>
            <a:r>
              <a:rPr lang="en-US" altLang="zh-TW" b="1" dirty="0" smtClean="0">
                <a:solidFill>
                  <a:schemeClr val="bg1"/>
                </a:solidFill>
                <a:latin typeface="微軟正黑體" pitchFamily="34" charset="-120"/>
                <a:ea typeface="微軟正黑體" pitchFamily="34" charset="-120"/>
              </a:rPr>
              <a:t>40 </a:t>
            </a:r>
            <a:r>
              <a:rPr lang="en-US" altLang="zh-TW" b="1" dirty="0">
                <a:solidFill>
                  <a:schemeClr val="bg1"/>
                </a:solidFill>
                <a:latin typeface="微軟正黑體" pitchFamily="34" charset="-120"/>
                <a:ea typeface="微軟正黑體" pitchFamily="34" charset="-120"/>
              </a:rPr>
              <a:t>mg/L</a:t>
            </a:r>
          </a:p>
          <a:p>
            <a:pPr>
              <a:defRPr/>
            </a:pPr>
            <a:r>
              <a:rPr lang="zh-TW" altLang="en-US" b="1" dirty="0" smtClean="0">
                <a:solidFill>
                  <a:schemeClr val="bg1"/>
                </a:solidFill>
                <a:latin typeface="微軟正黑體" pitchFamily="34" charset="-120"/>
                <a:ea typeface="微軟正黑體" pitchFamily="34" charset="-120"/>
              </a:rPr>
              <a:t>設置 </a:t>
            </a:r>
            <a:r>
              <a:rPr lang="en-US" altLang="zh-TW" b="1" dirty="0" smtClean="0">
                <a:solidFill>
                  <a:schemeClr val="bg1"/>
                </a:solidFill>
                <a:latin typeface="微軟正黑體" pitchFamily="34" charset="-120"/>
                <a:ea typeface="微軟正黑體" pitchFamily="34" charset="-120"/>
              </a:rPr>
              <a:t>2</a:t>
            </a:r>
            <a:r>
              <a:rPr lang="zh-TW" altLang="en-US" b="1" dirty="0" smtClean="0">
                <a:solidFill>
                  <a:schemeClr val="bg1"/>
                </a:solidFill>
                <a:latin typeface="微軟正黑體" pitchFamily="34" charset="-120"/>
                <a:ea typeface="微軟正黑體" pitchFamily="34" charset="-120"/>
              </a:rPr>
              <a:t> 台</a:t>
            </a:r>
            <a:r>
              <a:rPr lang="zh-TW" altLang="en-US" b="1" dirty="0">
                <a:solidFill>
                  <a:schemeClr val="bg1"/>
                </a:solidFill>
                <a:latin typeface="微軟正黑體" pitchFamily="34" charset="-120"/>
                <a:ea typeface="微軟正黑體" pitchFamily="34" charset="-120"/>
              </a:rPr>
              <a:t>新氧水生成機</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38</a:t>
            </a:fld>
            <a:endParaRPr lang="zh-TW" altLang="en-US" dirty="0"/>
          </a:p>
        </p:txBody>
      </p:sp>
      <p:sp>
        <p:nvSpPr>
          <p:cNvPr id="5" name="Freeform 3"/>
          <p:cNvSpPr>
            <a:spLocks/>
          </p:cNvSpPr>
          <p:nvPr/>
        </p:nvSpPr>
        <p:spPr bwMode="gray">
          <a:xfrm>
            <a:off x="1596630" y="2902744"/>
            <a:ext cx="4558946" cy="1857375"/>
          </a:xfrm>
          <a:custGeom>
            <a:avLst/>
            <a:gdLst>
              <a:gd name="T0" fmla="*/ 0 w 5424"/>
              <a:gd name="T1" fmla="*/ 1440 h 1488"/>
              <a:gd name="T2" fmla="*/ 0 w 5424"/>
              <a:gd name="T3" fmla="*/ 1488 h 1488"/>
              <a:gd name="T4" fmla="*/ 1152 w 5424"/>
              <a:gd name="T5" fmla="*/ 1488 h 1488"/>
              <a:gd name="T6" fmla="*/ 1392 w 5424"/>
              <a:gd name="T7" fmla="*/ 1008 h 1488"/>
              <a:gd name="T8" fmla="*/ 2544 w 5424"/>
              <a:gd name="T9" fmla="*/ 1008 h 1488"/>
              <a:gd name="T10" fmla="*/ 2832 w 5424"/>
              <a:gd name="T11" fmla="*/ 528 h 1488"/>
              <a:gd name="T12" fmla="*/ 3984 w 5424"/>
              <a:gd name="T13" fmla="*/ 528 h 1488"/>
              <a:gd name="T14" fmla="*/ 4272 w 5424"/>
              <a:gd name="T15" fmla="*/ 48 h 1488"/>
              <a:gd name="T16" fmla="*/ 5424 w 5424"/>
              <a:gd name="T17" fmla="*/ 48 h 1488"/>
              <a:gd name="T18" fmla="*/ 5424 w 5424"/>
              <a:gd name="T19" fmla="*/ 0 h 1488"/>
              <a:gd name="T20" fmla="*/ 4272 w 5424"/>
              <a:gd name="T21" fmla="*/ 0 h 1488"/>
              <a:gd name="T22" fmla="*/ 3984 w 5424"/>
              <a:gd name="T23" fmla="*/ 480 h 1488"/>
              <a:gd name="T24" fmla="*/ 2832 w 5424"/>
              <a:gd name="T25" fmla="*/ 480 h 1488"/>
              <a:gd name="T26" fmla="*/ 2544 w 5424"/>
              <a:gd name="T27" fmla="*/ 960 h 1488"/>
              <a:gd name="T28" fmla="*/ 1392 w 5424"/>
              <a:gd name="T29" fmla="*/ 960 h 1488"/>
              <a:gd name="T30" fmla="*/ 1152 w 5424"/>
              <a:gd name="T31" fmla="*/ 1440 h 1488"/>
              <a:gd name="T32" fmla="*/ 0 w 5424"/>
              <a:gd name="T33" fmla="*/ 14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a:noFill/>
          </a:ln>
          <a:effectLst/>
          <a:scene3d>
            <a:camera prst="legacyPerspectiveTop"/>
            <a:lightRig rig="legacyNormal3" dir="r"/>
          </a:scene3d>
          <a:sp3d extrusionH="1801800" prstMaterial="legacyPlastic">
            <a:bevelT w="13500" h="13500" prst="angle"/>
            <a:bevelB w="13500" h="13500" prst="angle"/>
            <a:extrusionClr>
              <a:schemeClr val="accent2"/>
            </a:extrusionClr>
            <a:contourClr>
              <a:schemeClr val="accent2"/>
            </a:contourClr>
          </a:sp3d>
          <a:extLst>
            <a:ext uri="{91240B29-F687-4F45-9708-019B960494DF}">
              <a14:hiddenLine xmlns="" xmlns:a14="http://schemas.microsoft.com/office/drawing/2010/main" w="9525">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flatTx/>
          </a:bodyPr>
          <a:lstStyle/>
          <a:p>
            <a:endParaRPr lang="zh-TW" altLang="en-US" sz="1800"/>
          </a:p>
        </p:txBody>
      </p:sp>
      <p:grpSp>
        <p:nvGrpSpPr>
          <p:cNvPr id="6" name="Group 14"/>
          <p:cNvGrpSpPr>
            <a:grpSpLocks/>
          </p:cNvGrpSpPr>
          <p:nvPr/>
        </p:nvGrpSpPr>
        <p:grpSpPr bwMode="auto">
          <a:xfrm>
            <a:off x="1543051" y="4822581"/>
            <a:ext cx="1079615" cy="220759"/>
            <a:chOff x="406" y="980"/>
            <a:chExt cx="2330" cy="294"/>
          </a:xfrm>
        </p:grpSpPr>
        <p:sp>
          <p:nvSpPr>
            <p:cNvPr id="7"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 xmlns:a14="http://schemas.microsoft.com/office/drawing/2010/main" w="12700">
                  <a:solidFill>
                    <a:srgbClr val="3289A8"/>
                  </a:solidFill>
                  <a:round/>
                  <a:headEnd/>
                  <a:tailEnd/>
                </a14:hiddenLine>
              </a:ext>
            </a:extLst>
          </p:spPr>
          <p:txBody>
            <a:bodyPr wrap="none" anchor="ctr"/>
            <a:lstStyle/>
            <a:p>
              <a:endParaRPr lang="zh-TW" altLang="en-US" sz="1800"/>
            </a:p>
          </p:txBody>
        </p:sp>
        <p:sp>
          <p:nvSpPr>
            <p:cNvPr id="8"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9"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grpSp>
      <p:sp>
        <p:nvSpPr>
          <p:cNvPr id="10" name="Text Box 18"/>
          <p:cNvSpPr txBox="1">
            <a:spLocks noChangeArrowheads="1"/>
          </p:cNvSpPr>
          <p:nvPr/>
        </p:nvSpPr>
        <p:spPr bwMode="gray">
          <a:xfrm>
            <a:off x="1476103" y="4820820"/>
            <a:ext cx="1146564" cy="2377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1050" b="1" dirty="0">
                <a:solidFill>
                  <a:srgbClr val="FFFFFF"/>
                </a:solidFill>
                <a:ea typeface="新細明體" panose="02020500000000000000" pitchFamily="18" charset="-120"/>
                <a:cs typeface="Arial" panose="020B0604020202020204" pitchFamily="34" charset="0"/>
              </a:rPr>
              <a:t>Trickling Filter</a:t>
            </a:r>
          </a:p>
        </p:txBody>
      </p:sp>
      <p:sp>
        <p:nvSpPr>
          <p:cNvPr id="11" name="Text Box 9"/>
          <p:cNvSpPr txBox="1">
            <a:spLocks noChangeArrowheads="1"/>
          </p:cNvSpPr>
          <p:nvPr/>
        </p:nvSpPr>
        <p:spPr bwMode="gray">
          <a:xfrm>
            <a:off x="395536" y="1268760"/>
            <a:ext cx="4320480" cy="700448"/>
          </a:xfrm>
          <a:prstGeom prst="rect">
            <a:avLst/>
          </a:prstGeom>
          <a:noFill/>
          <a:ln w="9525" algn="ctr">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17961" dir="2700000" algn="ctr" rotWithShape="0">
                    <a:srgbClr val="000000">
                      <a:alpha val="50000"/>
                    </a:srgbClr>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ts val="2500"/>
              </a:lnSpc>
            </a:pPr>
            <a:r>
              <a:rPr lang="zh-TW" altLang="en-US" sz="1600" b="1" dirty="0">
                <a:solidFill>
                  <a:srgbClr val="0000FF"/>
                </a:solidFill>
                <a:latin typeface="微軟正黑體" pitchFamily="34" charset="-120"/>
                <a:ea typeface="微軟正黑體" pitchFamily="34" charset="-120"/>
                <a:cs typeface="微軟正黑體 Light" panose="020B0304030504040204" pitchFamily="34" charset="-120"/>
              </a:rPr>
              <a:t>與懸浮性活性污泥系統比較，生物固定膜可以留住較高濃度的微生物來提高反應的效率</a:t>
            </a:r>
            <a:endParaRPr lang="en-US" altLang="zh-TW" sz="1600" b="1" dirty="0">
              <a:solidFill>
                <a:srgbClr val="0000FF"/>
              </a:solidFill>
              <a:latin typeface="微軟正黑體" pitchFamily="34" charset="-120"/>
              <a:ea typeface="微軟正黑體" pitchFamily="34" charset="-120"/>
              <a:cs typeface="微軟正黑體 Light" panose="020B0304030504040204" pitchFamily="34" charset="-120"/>
            </a:endParaRPr>
          </a:p>
        </p:txBody>
      </p:sp>
      <p:sp>
        <p:nvSpPr>
          <p:cNvPr id="12" name="Rectangle 20"/>
          <p:cNvSpPr>
            <a:spLocks noChangeArrowheads="1"/>
          </p:cNvSpPr>
          <p:nvPr/>
        </p:nvSpPr>
        <p:spPr bwMode="gray">
          <a:xfrm>
            <a:off x="1405296" y="5181117"/>
            <a:ext cx="1187716"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TW" altLang="en-US"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石頭作為擔體</a:t>
            </a:r>
            <a:endPar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endParaRPr>
          </a:p>
          <a:p>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80</a:t>
            </a:r>
            <a:r>
              <a:rPr lang="zh-TW" altLang="en-US"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 </a:t>
            </a:r>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2</a:t>
            </a:r>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3</a:t>
            </a:r>
          </a:p>
        </p:txBody>
      </p:sp>
      <p:sp>
        <p:nvSpPr>
          <p:cNvPr id="13" name="Rectangle 21"/>
          <p:cNvSpPr>
            <a:spLocks noChangeArrowheads="1"/>
          </p:cNvSpPr>
          <p:nvPr/>
        </p:nvSpPr>
        <p:spPr bwMode="gray">
          <a:xfrm>
            <a:off x="2604142" y="4790948"/>
            <a:ext cx="1327547"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zh-TW" altLang="en-US"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塑膠浪板作擔體</a:t>
            </a:r>
            <a:endPar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endParaRPr>
          </a:p>
          <a:p>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200</a:t>
            </a:r>
            <a:r>
              <a:rPr lang="zh-TW" altLang="en-US"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 </a:t>
            </a:r>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2</a:t>
            </a:r>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3</a:t>
            </a:r>
          </a:p>
        </p:txBody>
      </p:sp>
      <p:sp>
        <p:nvSpPr>
          <p:cNvPr id="14" name="Rectangle 23"/>
          <p:cNvSpPr>
            <a:spLocks noChangeArrowheads="1"/>
          </p:cNvSpPr>
          <p:nvPr/>
        </p:nvSpPr>
        <p:spPr bwMode="gray">
          <a:xfrm>
            <a:off x="6363539" y="2977206"/>
            <a:ext cx="1415773"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TW" altLang="en-US" sz="1200" dirty="0">
                <a:solidFill>
                  <a:srgbClr val="0000FF"/>
                </a:solidFill>
                <a:latin typeface="+mn-ea"/>
                <a:cs typeface="Arial" panose="020B0604020202020204" pitchFamily="34" charset="0"/>
              </a:rPr>
              <a:t>菌體包埋減少污泥</a:t>
            </a:r>
            <a:endParaRPr lang="en-US" altLang="zh-TW" sz="1200" dirty="0">
              <a:solidFill>
                <a:srgbClr val="0000FF"/>
              </a:solidFill>
              <a:latin typeface="+mn-ea"/>
              <a:cs typeface="Arial" panose="020B0604020202020204" pitchFamily="34" charset="0"/>
            </a:endParaRPr>
          </a:p>
          <a:p>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4000 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2</a:t>
            </a:r>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3</a:t>
            </a:r>
          </a:p>
        </p:txBody>
      </p:sp>
      <p:pic>
        <p:nvPicPr>
          <p:cNvPr id="15" name="內容版面配置區 6"/>
          <p:cNvPicPr>
            <a:picLocks noGrp="1" noChangeAspect="1"/>
          </p:cNvPicPr>
          <p:nvPr>
            <p:ph idx="1"/>
          </p:nvPr>
        </p:nvPicPr>
        <p:blipFill rotWithShape="1">
          <a:blip r:embed="rId2" cstate="print"/>
          <a:srcRect r="53189" b="22090"/>
          <a:stretch/>
        </p:blipFill>
        <p:spPr>
          <a:xfrm>
            <a:off x="1605598" y="3805782"/>
            <a:ext cx="998546" cy="682234"/>
          </a:xfrm>
          <a:prstGeom prst="rect">
            <a:avLst/>
          </a:prstGeom>
        </p:spPr>
      </p:pic>
      <p:sp>
        <p:nvSpPr>
          <p:cNvPr id="16" name="Freeform 3"/>
          <p:cNvSpPr>
            <a:spLocks/>
          </p:cNvSpPr>
          <p:nvPr/>
        </p:nvSpPr>
        <p:spPr bwMode="gray">
          <a:xfrm>
            <a:off x="2651761" y="2616994"/>
            <a:ext cx="4813069" cy="1857375"/>
          </a:xfrm>
          <a:custGeom>
            <a:avLst/>
            <a:gdLst>
              <a:gd name="T0" fmla="*/ 0 w 5424"/>
              <a:gd name="T1" fmla="*/ 1440 h 1488"/>
              <a:gd name="T2" fmla="*/ 0 w 5424"/>
              <a:gd name="T3" fmla="*/ 1488 h 1488"/>
              <a:gd name="T4" fmla="*/ 1152 w 5424"/>
              <a:gd name="T5" fmla="*/ 1488 h 1488"/>
              <a:gd name="T6" fmla="*/ 1392 w 5424"/>
              <a:gd name="T7" fmla="*/ 1008 h 1488"/>
              <a:gd name="T8" fmla="*/ 2544 w 5424"/>
              <a:gd name="T9" fmla="*/ 1008 h 1488"/>
              <a:gd name="T10" fmla="*/ 2832 w 5424"/>
              <a:gd name="T11" fmla="*/ 528 h 1488"/>
              <a:gd name="T12" fmla="*/ 3984 w 5424"/>
              <a:gd name="T13" fmla="*/ 528 h 1488"/>
              <a:gd name="T14" fmla="*/ 4272 w 5424"/>
              <a:gd name="T15" fmla="*/ 48 h 1488"/>
              <a:gd name="T16" fmla="*/ 5424 w 5424"/>
              <a:gd name="T17" fmla="*/ 48 h 1488"/>
              <a:gd name="T18" fmla="*/ 5424 w 5424"/>
              <a:gd name="T19" fmla="*/ 0 h 1488"/>
              <a:gd name="T20" fmla="*/ 4272 w 5424"/>
              <a:gd name="T21" fmla="*/ 0 h 1488"/>
              <a:gd name="T22" fmla="*/ 3984 w 5424"/>
              <a:gd name="T23" fmla="*/ 480 h 1488"/>
              <a:gd name="T24" fmla="*/ 2832 w 5424"/>
              <a:gd name="T25" fmla="*/ 480 h 1488"/>
              <a:gd name="T26" fmla="*/ 2544 w 5424"/>
              <a:gd name="T27" fmla="*/ 960 h 1488"/>
              <a:gd name="T28" fmla="*/ 1392 w 5424"/>
              <a:gd name="T29" fmla="*/ 960 h 1488"/>
              <a:gd name="T30" fmla="*/ 1152 w 5424"/>
              <a:gd name="T31" fmla="*/ 1440 h 1488"/>
              <a:gd name="T32" fmla="*/ 0 w 5424"/>
              <a:gd name="T33" fmla="*/ 14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a:noFill/>
          </a:ln>
          <a:effectLst/>
          <a:scene3d>
            <a:camera prst="legacyPerspectiveTop"/>
            <a:lightRig rig="legacyNormal3" dir="r"/>
          </a:scene3d>
          <a:sp3d extrusionH="1801800" prstMaterial="legacyPlastic">
            <a:bevelT w="13500" h="13500" prst="angle"/>
            <a:bevelB w="13500" h="13500" prst="angle"/>
            <a:extrusionClr>
              <a:schemeClr val="accent2"/>
            </a:extrusionClr>
            <a:contourClr>
              <a:schemeClr val="accent2"/>
            </a:contourClr>
          </a:sp3d>
          <a:extLst>
            <a:ext uri="{91240B29-F687-4F45-9708-019B960494DF}">
              <a14:hiddenLine xmlns="" xmlns:a14="http://schemas.microsoft.com/office/drawing/2010/main" w="9525">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flatTx/>
          </a:bodyPr>
          <a:lstStyle/>
          <a:p>
            <a:endParaRPr lang="zh-TW" altLang="en-US" sz="1800"/>
          </a:p>
        </p:txBody>
      </p:sp>
      <p:pic>
        <p:nvPicPr>
          <p:cNvPr id="17" name="圖片 16"/>
          <p:cNvPicPr>
            <a:picLocks noChangeAspect="1"/>
          </p:cNvPicPr>
          <p:nvPr/>
        </p:nvPicPr>
        <p:blipFill>
          <a:blip r:embed="rId3" cstate="print"/>
          <a:stretch>
            <a:fillRect/>
          </a:stretch>
        </p:blipFill>
        <p:spPr>
          <a:xfrm>
            <a:off x="2859609" y="3545683"/>
            <a:ext cx="852584" cy="520199"/>
          </a:xfrm>
          <a:prstGeom prst="rect">
            <a:avLst/>
          </a:prstGeom>
          <a:ln w="38100">
            <a:solidFill>
              <a:srgbClr val="FFFF00"/>
            </a:solidFill>
          </a:ln>
        </p:spPr>
      </p:pic>
      <p:pic>
        <p:nvPicPr>
          <p:cNvPr id="18" name="圖片 17"/>
          <p:cNvPicPr>
            <a:picLocks noChangeAspect="1"/>
          </p:cNvPicPr>
          <p:nvPr/>
        </p:nvPicPr>
        <p:blipFill>
          <a:blip r:embed="rId4" cstate="print"/>
          <a:stretch>
            <a:fillRect/>
          </a:stretch>
        </p:blipFill>
        <p:spPr>
          <a:xfrm>
            <a:off x="3899124" y="2893393"/>
            <a:ext cx="993434" cy="728125"/>
          </a:xfrm>
          <a:prstGeom prst="rect">
            <a:avLst/>
          </a:prstGeom>
          <a:ln w="28575">
            <a:solidFill>
              <a:srgbClr val="FFFF00"/>
            </a:solidFill>
          </a:ln>
        </p:spPr>
      </p:pic>
      <p:pic>
        <p:nvPicPr>
          <p:cNvPr id="19" name="圖片 18"/>
          <p:cNvPicPr>
            <a:picLocks noChangeAspect="1"/>
          </p:cNvPicPr>
          <p:nvPr/>
        </p:nvPicPr>
        <p:blipFill>
          <a:blip r:embed="rId5" cstate="print"/>
          <a:stretch>
            <a:fillRect/>
          </a:stretch>
        </p:blipFill>
        <p:spPr>
          <a:xfrm>
            <a:off x="6434052" y="1878269"/>
            <a:ext cx="816211" cy="609347"/>
          </a:xfrm>
          <a:prstGeom prst="rect">
            <a:avLst/>
          </a:prstGeom>
        </p:spPr>
      </p:pic>
      <p:grpSp>
        <p:nvGrpSpPr>
          <p:cNvPr id="20" name="Group 14"/>
          <p:cNvGrpSpPr>
            <a:grpSpLocks/>
          </p:cNvGrpSpPr>
          <p:nvPr/>
        </p:nvGrpSpPr>
        <p:grpSpPr bwMode="auto">
          <a:xfrm>
            <a:off x="2632579" y="4539404"/>
            <a:ext cx="1079615" cy="220759"/>
            <a:chOff x="406" y="980"/>
            <a:chExt cx="2330" cy="294"/>
          </a:xfrm>
        </p:grpSpPr>
        <p:sp>
          <p:nvSpPr>
            <p:cNvPr id="21"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 xmlns:a14="http://schemas.microsoft.com/office/drawing/2010/main" w="12700">
                  <a:solidFill>
                    <a:srgbClr val="3289A8"/>
                  </a:solidFill>
                  <a:round/>
                  <a:headEnd/>
                  <a:tailEnd/>
                </a14:hiddenLine>
              </a:ext>
            </a:extLst>
          </p:spPr>
          <p:txBody>
            <a:bodyPr wrap="none" anchor="ctr"/>
            <a:lstStyle/>
            <a:p>
              <a:endParaRPr lang="zh-TW" altLang="en-US" sz="1800"/>
            </a:p>
          </p:txBody>
        </p:sp>
        <p:sp>
          <p:nvSpPr>
            <p:cNvPr id="22"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3"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grpSp>
      <p:sp>
        <p:nvSpPr>
          <p:cNvPr id="24" name="Text Box 18"/>
          <p:cNvSpPr txBox="1">
            <a:spLocks noChangeArrowheads="1"/>
          </p:cNvSpPr>
          <p:nvPr/>
        </p:nvSpPr>
        <p:spPr bwMode="gray">
          <a:xfrm>
            <a:off x="2563178" y="4537643"/>
            <a:ext cx="1216734" cy="2377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1050" b="1" dirty="0">
                <a:solidFill>
                  <a:srgbClr val="FFFFFF"/>
                </a:solidFill>
                <a:ea typeface="新細明體" panose="02020500000000000000" pitchFamily="18" charset="-120"/>
                <a:cs typeface="Arial" panose="020B0604020202020204" pitchFamily="34" charset="0"/>
              </a:rPr>
              <a:t>Trickling Filter</a:t>
            </a:r>
          </a:p>
        </p:txBody>
      </p:sp>
      <p:grpSp>
        <p:nvGrpSpPr>
          <p:cNvPr id="25" name="Group 14"/>
          <p:cNvGrpSpPr>
            <a:grpSpLocks/>
          </p:cNvGrpSpPr>
          <p:nvPr/>
        </p:nvGrpSpPr>
        <p:grpSpPr bwMode="auto">
          <a:xfrm>
            <a:off x="3903888" y="3938445"/>
            <a:ext cx="1079615" cy="220759"/>
            <a:chOff x="406" y="980"/>
            <a:chExt cx="2330" cy="294"/>
          </a:xfrm>
        </p:grpSpPr>
        <p:sp>
          <p:nvSpPr>
            <p:cNvPr id="26"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 xmlns:a14="http://schemas.microsoft.com/office/drawing/2010/main" w="12700">
                  <a:solidFill>
                    <a:srgbClr val="3289A8"/>
                  </a:solidFill>
                  <a:round/>
                  <a:headEnd/>
                  <a:tailEnd/>
                </a14:hiddenLine>
              </a:ext>
            </a:extLst>
          </p:spPr>
          <p:txBody>
            <a:bodyPr wrap="none" anchor="ctr"/>
            <a:lstStyle/>
            <a:p>
              <a:endParaRPr lang="zh-TW" altLang="en-US" sz="1800"/>
            </a:p>
          </p:txBody>
        </p:sp>
        <p:sp>
          <p:nvSpPr>
            <p:cNvPr id="27"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8"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grpSp>
      <p:sp>
        <p:nvSpPr>
          <p:cNvPr id="29" name="Text Box 18"/>
          <p:cNvSpPr txBox="1">
            <a:spLocks noChangeArrowheads="1"/>
          </p:cNvSpPr>
          <p:nvPr/>
        </p:nvSpPr>
        <p:spPr bwMode="gray">
          <a:xfrm>
            <a:off x="3931920" y="3962856"/>
            <a:ext cx="1060429" cy="2377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1050" b="1" dirty="0">
                <a:solidFill>
                  <a:srgbClr val="FFFFFF"/>
                </a:solidFill>
                <a:ea typeface="新細明體" panose="02020500000000000000" pitchFamily="18" charset="-120"/>
                <a:cs typeface="Arial" panose="020B0604020202020204" pitchFamily="34" charset="0"/>
              </a:rPr>
              <a:t>Moving</a:t>
            </a:r>
            <a:r>
              <a:rPr lang="zh-TW" altLang="en-US" sz="1050" b="1" dirty="0">
                <a:solidFill>
                  <a:srgbClr val="FFFFFF"/>
                </a:solidFill>
                <a:ea typeface="新細明體" panose="02020500000000000000" pitchFamily="18" charset="-120"/>
                <a:cs typeface="Arial" panose="020B0604020202020204" pitchFamily="34" charset="0"/>
              </a:rPr>
              <a:t> </a:t>
            </a:r>
            <a:r>
              <a:rPr lang="en-US" altLang="zh-TW" sz="1050" b="1" dirty="0">
                <a:solidFill>
                  <a:srgbClr val="FFFFFF"/>
                </a:solidFill>
                <a:ea typeface="新細明體" panose="02020500000000000000" pitchFamily="18" charset="-120"/>
                <a:cs typeface="Arial" panose="020B0604020202020204" pitchFamily="34" charset="0"/>
              </a:rPr>
              <a:t>Bed</a:t>
            </a:r>
          </a:p>
        </p:txBody>
      </p:sp>
      <p:grpSp>
        <p:nvGrpSpPr>
          <p:cNvPr id="30" name="Group 14"/>
          <p:cNvGrpSpPr>
            <a:grpSpLocks/>
          </p:cNvGrpSpPr>
          <p:nvPr/>
        </p:nvGrpSpPr>
        <p:grpSpPr bwMode="auto">
          <a:xfrm>
            <a:off x="5123578" y="3327798"/>
            <a:ext cx="1079615" cy="220759"/>
            <a:chOff x="406" y="980"/>
            <a:chExt cx="2330" cy="294"/>
          </a:xfrm>
        </p:grpSpPr>
        <p:sp>
          <p:nvSpPr>
            <p:cNvPr id="31"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 xmlns:a14="http://schemas.microsoft.com/office/drawing/2010/main" w="12700">
                  <a:solidFill>
                    <a:srgbClr val="3289A8"/>
                  </a:solidFill>
                  <a:round/>
                  <a:headEnd/>
                  <a:tailEnd/>
                </a14:hiddenLine>
              </a:ext>
            </a:extLst>
          </p:spPr>
          <p:txBody>
            <a:bodyPr wrap="none" anchor="ctr"/>
            <a:lstStyle/>
            <a:p>
              <a:endParaRPr lang="zh-TW" altLang="en-US" sz="1800"/>
            </a:p>
          </p:txBody>
        </p:sp>
        <p:sp>
          <p:nvSpPr>
            <p:cNvPr id="32"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33"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grpSp>
      <p:sp>
        <p:nvSpPr>
          <p:cNvPr id="34" name="Text Box 18"/>
          <p:cNvSpPr txBox="1">
            <a:spLocks noChangeArrowheads="1"/>
          </p:cNvSpPr>
          <p:nvPr/>
        </p:nvSpPr>
        <p:spPr bwMode="gray">
          <a:xfrm>
            <a:off x="5118816" y="3326037"/>
            <a:ext cx="1084378" cy="2377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1050" b="1" dirty="0">
                <a:solidFill>
                  <a:srgbClr val="FFFFFF"/>
                </a:solidFill>
                <a:ea typeface="新細明體" panose="02020500000000000000" pitchFamily="18" charset="-120"/>
                <a:cs typeface="Arial" panose="020B0604020202020204" pitchFamily="34" charset="0"/>
              </a:rPr>
              <a:t>Moving Bed</a:t>
            </a:r>
          </a:p>
        </p:txBody>
      </p:sp>
      <p:grpSp>
        <p:nvGrpSpPr>
          <p:cNvPr id="35" name="Group 14"/>
          <p:cNvGrpSpPr>
            <a:grpSpLocks/>
          </p:cNvGrpSpPr>
          <p:nvPr/>
        </p:nvGrpSpPr>
        <p:grpSpPr bwMode="auto">
          <a:xfrm>
            <a:off x="6394989" y="2729362"/>
            <a:ext cx="1079615" cy="220759"/>
            <a:chOff x="406" y="980"/>
            <a:chExt cx="2330" cy="294"/>
          </a:xfrm>
        </p:grpSpPr>
        <p:sp>
          <p:nvSpPr>
            <p:cNvPr id="36"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 xmlns:a14="http://schemas.microsoft.com/office/drawing/2010/main" w="12700">
                  <a:solidFill>
                    <a:srgbClr val="3289A8"/>
                  </a:solidFill>
                  <a:round/>
                  <a:headEnd/>
                  <a:tailEnd/>
                </a14:hiddenLine>
              </a:ext>
            </a:extLst>
          </p:spPr>
          <p:txBody>
            <a:bodyPr wrap="none" anchor="ctr"/>
            <a:lstStyle/>
            <a:p>
              <a:endParaRPr lang="zh-TW" altLang="en-US" sz="1800"/>
            </a:p>
          </p:txBody>
        </p:sp>
        <p:sp>
          <p:nvSpPr>
            <p:cNvPr id="37"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38"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grpSp>
      <p:sp>
        <p:nvSpPr>
          <p:cNvPr id="39" name="Text Box 18"/>
          <p:cNvSpPr txBox="1">
            <a:spLocks noChangeArrowheads="1"/>
          </p:cNvSpPr>
          <p:nvPr/>
        </p:nvSpPr>
        <p:spPr bwMode="gray">
          <a:xfrm>
            <a:off x="6390226" y="2727601"/>
            <a:ext cx="1084378" cy="2377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TW" sz="1050" b="1" dirty="0">
                <a:solidFill>
                  <a:srgbClr val="FFFFFF"/>
                </a:solidFill>
                <a:ea typeface="新細明體" panose="02020500000000000000" pitchFamily="18" charset="-120"/>
                <a:cs typeface="Arial" panose="020B0604020202020204" pitchFamily="34" charset="0"/>
              </a:rPr>
              <a:t>Moving Bed</a:t>
            </a:r>
          </a:p>
        </p:txBody>
      </p:sp>
      <p:sp>
        <p:nvSpPr>
          <p:cNvPr id="40" name="Rectangle 23"/>
          <p:cNvSpPr>
            <a:spLocks noChangeArrowheads="1"/>
          </p:cNvSpPr>
          <p:nvPr/>
        </p:nvSpPr>
        <p:spPr bwMode="gray">
          <a:xfrm>
            <a:off x="3841783" y="4168115"/>
            <a:ext cx="1436799"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可以任意移動擔體</a:t>
            </a:r>
            <a:endPar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endParaRPr>
          </a:p>
          <a:p>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375</a:t>
            </a:r>
            <a:r>
              <a:rPr lang="zh-TW" altLang="en-US"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 </a:t>
            </a:r>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2</a:t>
            </a:r>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3</a:t>
            </a:r>
          </a:p>
        </p:txBody>
      </p:sp>
      <p:sp>
        <p:nvSpPr>
          <p:cNvPr id="41" name="Rectangle 23"/>
          <p:cNvSpPr>
            <a:spLocks noChangeArrowheads="1"/>
          </p:cNvSpPr>
          <p:nvPr/>
        </p:nvSpPr>
        <p:spPr bwMode="gray">
          <a:xfrm>
            <a:off x="5118816" y="3566313"/>
            <a:ext cx="118563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發泡增加生物接觸面積</a:t>
            </a:r>
            <a:endPar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endParaRPr>
          </a:p>
          <a:p>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1000 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2</a:t>
            </a:r>
            <a:r>
              <a:rPr lang="en-US" altLang="zh-TW" sz="12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/m</a:t>
            </a:r>
            <a:r>
              <a:rPr lang="en-US" altLang="zh-TW" sz="1200" baseline="30000" dirty="0">
                <a:solidFill>
                  <a:srgbClr val="0000FF"/>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3</a:t>
            </a:r>
          </a:p>
        </p:txBody>
      </p:sp>
      <p:sp>
        <p:nvSpPr>
          <p:cNvPr id="42" name="向右箭號 41"/>
          <p:cNvSpPr/>
          <p:nvPr/>
        </p:nvSpPr>
        <p:spPr>
          <a:xfrm rot="2411488">
            <a:off x="3769723" y="4758931"/>
            <a:ext cx="365991" cy="267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43" name="矩形 42"/>
          <p:cNvSpPr/>
          <p:nvPr/>
        </p:nvSpPr>
        <p:spPr>
          <a:xfrm>
            <a:off x="3703486" y="5083201"/>
            <a:ext cx="1107996" cy="674031"/>
          </a:xfrm>
          <a:prstGeom prst="rect">
            <a:avLst/>
          </a:prstGeom>
        </p:spPr>
        <p:txBody>
          <a:bodyPr wrap="none">
            <a:spAutoFit/>
          </a:bodyPr>
          <a:lstStyle/>
          <a:p>
            <a:pPr algn="ctr"/>
            <a:r>
              <a:rPr lang="zh-TW" altLang="en-US" sz="1800" b="1" dirty="0">
                <a:solidFill>
                  <a:srgbClr val="FF0000"/>
                </a:solidFill>
                <a:latin typeface="+mj-ea"/>
                <a:ea typeface="+mj-ea"/>
              </a:rPr>
              <a:t>生物轉盤</a:t>
            </a:r>
            <a:endParaRPr lang="en-US" altLang="zh-TW" sz="1800" b="1" dirty="0">
              <a:solidFill>
                <a:srgbClr val="FF0000"/>
              </a:solidFill>
              <a:latin typeface="+mj-ea"/>
              <a:ea typeface="+mj-ea"/>
            </a:endParaRPr>
          </a:p>
          <a:p>
            <a:pPr algn="ctr"/>
            <a:r>
              <a:rPr lang="en-US" altLang="zh-TW" sz="1800" b="1" dirty="0">
                <a:solidFill>
                  <a:srgbClr val="FF0000"/>
                </a:solidFill>
                <a:latin typeface="+mj-ea"/>
                <a:ea typeface="+mj-ea"/>
              </a:rPr>
              <a:t>RBC</a:t>
            </a:r>
          </a:p>
        </p:txBody>
      </p:sp>
      <p:sp>
        <p:nvSpPr>
          <p:cNvPr id="44" name="向右箭號 43"/>
          <p:cNvSpPr/>
          <p:nvPr/>
        </p:nvSpPr>
        <p:spPr>
          <a:xfrm>
            <a:off x="5930538" y="5225359"/>
            <a:ext cx="365991" cy="267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45" name="矩形 44"/>
          <p:cNvSpPr/>
          <p:nvPr/>
        </p:nvSpPr>
        <p:spPr>
          <a:xfrm>
            <a:off x="6406270" y="5216165"/>
            <a:ext cx="1338828" cy="674031"/>
          </a:xfrm>
          <a:prstGeom prst="rect">
            <a:avLst/>
          </a:prstGeom>
        </p:spPr>
        <p:txBody>
          <a:bodyPr wrap="none">
            <a:spAutoFit/>
          </a:bodyPr>
          <a:lstStyle/>
          <a:p>
            <a:pPr algn="ctr"/>
            <a:r>
              <a:rPr lang="zh-TW" altLang="en-US" sz="1800" b="1" dirty="0">
                <a:solidFill>
                  <a:srgbClr val="FF0000"/>
                </a:solidFill>
                <a:latin typeface="+mj-ea"/>
                <a:ea typeface="+mj-ea"/>
              </a:rPr>
              <a:t>薄膜生物法</a:t>
            </a:r>
            <a:endParaRPr lang="en-US" altLang="zh-TW" sz="1800" b="1" dirty="0">
              <a:solidFill>
                <a:srgbClr val="FF0000"/>
              </a:solidFill>
              <a:latin typeface="+mj-ea"/>
              <a:ea typeface="+mj-ea"/>
            </a:endParaRPr>
          </a:p>
          <a:p>
            <a:pPr algn="ctr"/>
            <a:r>
              <a:rPr lang="en-US" altLang="zh-TW" sz="1800" b="1" dirty="0">
                <a:solidFill>
                  <a:srgbClr val="FF0000"/>
                </a:solidFill>
                <a:latin typeface="+mj-ea"/>
                <a:ea typeface="+mj-ea"/>
              </a:rPr>
              <a:t>/MBR</a:t>
            </a:r>
          </a:p>
        </p:txBody>
      </p:sp>
      <p:pic>
        <p:nvPicPr>
          <p:cNvPr id="46" name="圖片 45"/>
          <p:cNvPicPr>
            <a:picLocks noChangeAspect="1"/>
          </p:cNvPicPr>
          <p:nvPr/>
        </p:nvPicPr>
        <p:blipFill>
          <a:blip r:embed="rId6" cstate="print"/>
          <a:stretch>
            <a:fillRect/>
          </a:stretch>
        </p:blipFill>
        <p:spPr>
          <a:xfrm>
            <a:off x="4739036" y="4841353"/>
            <a:ext cx="1082820" cy="714661"/>
          </a:xfrm>
          <a:prstGeom prst="rect">
            <a:avLst/>
          </a:prstGeom>
        </p:spPr>
      </p:pic>
      <p:sp>
        <p:nvSpPr>
          <p:cNvPr id="47" name="Rectangle 23"/>
          <p:cNvSpPr>
            <a:spLocks noChangeArrowheads="1"/>
          </p:cNvSpPr>
          <p:nvPr/>
        </p:nvSpPr>
        <p:spPr bwMode="gray">
          <a:xfrm>
            <a:off x="4730702" y="5625178"/>
            <a:ext cx="1099661" cy="258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1200" dirty="0">
                <a:solidFill>
                  <a:schemeClr val="bg1"/>
                </a:solidFill>
                <a:latin typeface="微軟正黑體 Light" panose="020B0304030504040204" pitchFamily="34" charset="-120"/>
                <a:ea typeface="微軟正黑體 Light" panose="020B0304030504040204" pitchFamily="34" charset="-120"/>
                <a:cs typeface="微軟正黑體 Light" panose="020B0304030504040204" pitchFamily="34" charset="-120"/>
              </a:rPr>
              <a:t>可以轉動攪拌</a:t>
            </a:r>
            <a:endParaRPr lang="en-US" altLang="zh-TW" sz="1200" baseline="30000" dirty="0">
              <a:solidFill>
                <a:schemeClr val="bg1"/>
              </a:solidFill>
              <a:latin typeface="微軟正黑體 Light" panose="020B0304030504040204" pitchFamily="34" charset="-120"/>
              <a:ea typeface="微軟正黑體 Light" panose="020B0304030504040204" pitchFamily="34" charset="-120"/>
              <a:cs typeface="微軟正黑體 Light" panose="020B0304030504040204" pitchFamily="34" charset="-120"/>
            </a:endParaRPr>
          </a:p>
        </p:txBody>
      </p:sp>
      <p:pic>
        <p:nvPicPr>
          <p:cNvPr id="48" name="圖片 47"/>
          <p:cNvPicPr>
            <a:picLocks noChangeAspect="1"/>
          </p:cNvPicPr>
          <p:nvPr/>
        </p:nvPicPr>
        <p:blipFill>
          <a:blip r:embed="rId7" cstate="print"/>
          <a:stretch>
            <a:fillRect/>
          </a:stretch>
        </p:blipFill>
        <p:spPr>
          <a:xfrm>
            <a:off x="6290888" y="3608135"/>
            <a:ext cx="1608030" cy="1608030"/>
          </a:xfrm>
          <a:prstGeom prst="rect">
            <a:avLst/>
          </a:prstGeom>
        </p:spPr>
      </p:pic>
      <p:sp>
        <p:nvSpPr>
          <p:cNvPr id="49" name="文字方塊 48"/>
          <p:cNvSpPr txBox="1"/>
          <p:nvPr/>
        </p:nvSpPr>
        <p:spPr>
          <a:xfrm>
            <a:off x="395536" y="2204864"/>
            <a:ext cx="3467616" cy="338554"/>
          </a:xfrm>
          <a:prstGeom prst="rect">
            <a:avLst/>
          </a:prstGeom>
          <a:noFill/>
        </p:spPr>
        <p:txBody>
          <a:bodyPr wrap="none" rtlCol="0">
            <a:spAutoFit/>
          </a:bodyPr>
          <a:lstStyle/>
          <a:p>
            <a:r>
              <a:rPr lang="zh-TW" altLang="en-US" sz="1600" b="1" dirty="0">
                <a:solidFill>
                  <a:srgbClr val="0000FF"/>
                </a:solidFill>
                <a:latin typeface="微軟正黑體" pitchFamily="34" charset="-120"/>
                <a:ea typeface="微軟正黑體" pitchFamily="34" charset="-120"/>
              </a:rPr>
              <a:t>生物膜是高效能生物處理必要的選項</a:t>
            </a:r>
          </a:p>
        </p:txBody>
      </p:sp>
      <p:sp>
        <p:nvSpPr>
          <p:cNvPr id="50" name="文字方塊 49"/>
          <p:cNvSpPr txBox="1"/>
          <p:nvPr/>
        </p:nvSpPr>
        <p:spPr>
          <a:xfrm>
            <a:off x="6356415" y="3418478"/>
            <a:ext cx="1544012" cy="276999"/>
          </a:xfrm>
          <a:prstGeom prst="rect">
            <a:avLst/>
          </a:prstGeom>
          <a:noFill/>
        </p:spPr>
        <p:txBody>
          <a:bodyPr wrap="none" rtlCol="0">
            <a:spAutoFit/>
          </a:bodyPr>
          <a:lstStyle/>
          <a:p>
            <a:r>
              <a:rPr lang="zh-TW" altLang="en-US" sz="1200" b="1" dirty="0">
                <a:solidFill>
                  <a:srgbClr val="FF0000"/>
                </a:solidFill>
                <a:latin typeface="+mj-ea"/>
                <a:ea typeface="+mj-ea"/>
              </a:rPr>
              <a:t>可</a:t>
            </a:r>
            <a:r>
              <a:rPr lang="zh-TW" altLang="en-US" sz="1200" b="1" dirty="0" smtClean="0">
                <a:solidFill>
                  <a:srgbClr val="FF0000"/>
                </a:solidFill>
                <a:latin typeface="+mj-ea"/>
                <a:ea typeface="+mj-ea"/>
              </a:rPr>
              <a:t>和 </a:t>
            </a:r>
            <a:r>
              <a:rPr lang="en-US" altLang="zh-TW" sz="1200" b="1" dirty="0" smtClean="0">
                <a:solidFill>
                  <a:srgbClr val="FF0000"/>
                </a:solidFill>
                <a:latin typeface="+mj-ea"/>
                <a:ea typeface="+mj-ea"/>
              </a:rPr>
              <a:t>MBR </a:t>
            </a:r>
            <a:r>
              <a:rPr lang="zh-TW" altLang="en-US" sz="1200" b="1" dirty="0" smtClean="0">
                <a:solidFill>
                  <a:srgbClr val="FF0000"/>
                </a:solidFill>
                <a:latin typeface="+mj-ea"/>
                <a:ea typeface="+mj-ea"/>
              </a:rPr>
              <a:t>合併</a:t>
            </a:r>
            <a:r>
              <a:rPr lang="zh-TW" altLang="en-US" sz="1200" b="1" dirty="0">
                <a:solidFill>
                  <a:srgbClr val="FF0000"/>
                </a:solidFill>
                <a:latin typeface="+mj-ea"/>
                <a:ea typeface="+mj-ea"/>
              </a:rPr>
              <a:t>使用</a:t>
            </a:r>
          </a:p>
        </p:txBody>
      </p:sp>
      <p:sp>
        <p:nvSpPr>
          <p:cNvPr id="51" name="Rectangle 2"/>
          <p:cNvSpPr txBox="1">
            <a:spLocks noChangeArrowheads="1"/>
          </p:cNvSpPr>
          <p:nvPr/>
        </p:nvSpPr>
        <p:spPr>
          <a:xfrm>
            <a:off x="971600" y="0"/>
            <a:ext cx="7543800" cy="836712"/>
          </a:xfrm>
          <a:prstGeom prst="rect">
            <a:avLst/>
          </a:prstGeom>
        </p:spPr>
        <p:txBody>
          <a:bodyPr vert="horz" lIns="68580" tIns="34290" rIns="68580" bIns="34290" rtlCol="0" anchor="ctr">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TW" altLang="en-US" sz="3600" b="1" spc="0" dirty="0">
                <a:ln w="12700">
                  <a:solidFill>
                    <a:schemeClr val="accent3">
                      <a:lumMod val="50000"/>
                    </a:schemeClr>
                  </a:solidFill>
                  <a:prstDash val="solid"/>
                </a:ln>
                <a:solidFill>
                  <a:schemeClr val="bg1">
                    <a:lumMod val="95000"/>
                  </a:schemeClr>
                </a:solidFill>
                <a:latin typeface="微軟正黑體" pitchFamily="34" charset="-120"/>
                <a:ea typeface="微軟正黑體" pitchFamily="34" charset="-120"/>
              </a:rPr>
              <a:t>高效生物處理</a:t>
            </a:r>
            <a:r>
              <a:rPr lang="en-US" altLang="zh-TW" sz="3600" b="1" spc="0" dirty="0" smtClean="0">
                <a:ln w="12700">
                  <a:solidFill>
                    <a:schemeClr val="accent3">
                      <a:lumMod val="50000"/>
                    </a:schemeClr>
                  </a:solidFill>
                  <a:prstDash val="solid"/>
                </a:ln>
                <a:solidFill>
                  <a:schemeClr val="bg1">
                    <a:lumMod val="95000"/>
                  </a:schemeClr>
                </a:solidFill>
                <a:latin typeface="微軟正黑體" pitchFamily="34" charset="-120"/>
                <a:ea typeface="微軟正黑體" pitchFamily="34" charset="-120"/>
              </a:rPr>
              <a:t>-</a:t>
            </a:r>
            <a:r>
              <a:rPr lang="zh-TW" altLang="en-US" sz="3600" b="1" spc="0" dirty="0" smtClean="0">
                <a:ln w="12700">
                  <a:solidFill>
                    <a:schemeClr val="accent3">
                      <a:lumMod val="50000"/>
                    </a:schemeClr>
                  </a:solidFill>
                  <a:prstDash val="solid"/>
                </a:ln>
                <a:solidFill>
                  <a:schemeClr val="bg1">
                    <a:lumMod val="95000"/>
                  </a:schemeClr>
                </a:solidFill>
                <a:latin typeface="微軟正黑體" pitchFamily="34" charset="-120"/>
                <a:ea typeface="微軟正黑體" pitchFamily="34" charset="-120"/>
              </a:rPr>
              <a:t>生物</a:t>
            </a:r>
            <a:r>
              <a:rPr lang="zh-TW" altLang="en-US" sz="3600" b="1" spc="0" dirty="0">
                <a:ln w="12700">
                  <a:solidFill>
                    <a:schemeClr val="accent3">
                      <a:lumMod val="50000"/>
                    </a:schemeClr>
                  </a:solidFill>
                  <a:prstDash val="solid"/>
                </a:ln>
                <a:solidFill>
                  <a:schemeClr val="bg1">
                    <a:lumMod val="95000"/>
                  </a:schemeClr>
                </a:solidFill>
                <a:latin typeface="微軟正黑體" pitchFamily="34" charset="-120"/>
                <a:ea typeface="微軟正黑體" pitchFamily="34" charset="-120"/>
              </a:rPr>
              <a:t>載體的發展</a:t>
            </a:r>
          </a:p>
        </p:txBody>
      </p:sp>
      <p:pic>
        <p:nvPicPr>
          <p:cNvPr id="52" name="Picture 5">
            <a:extLst>
              <a:ext uri="{FF2B5EF4-FFF2-40B4-BE49-F238E27FC236}">
                <a16:creationId xmlns="" xmlns:a16="http://schemas.microsoft.com/office/drawing/2014/main" id="{22FE3810-8E72-4F68-8D4B-1F653C9A09BF}"/>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997397" y="1983200"/>
            <a:ext cx="1180603" cy="982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 name="文字方塊 52">
            <a:extLst>
              <a:ext uri="{FF2B5EF4-FFF2-40B4-BE49-F238E27FC236}">
                <a16:creationId xmlns="" xmlns:a16="http://schemas.microsoft.com/office/drawing/2014/main" id="{53EAB46C-5FAE-4FC3-ADDE-37F02707DEEF}"/>
              </a:ext>
            </a:extLst>
          </p:cNvPr>
          <p:cNvSpPr txBox="1"/>
          <p:nvPr/>
        </p:nvSpPr>
        <p:spPr>
          <a:xfrm>
            <a:off x="3970083" y="2522348"/>
            <a:ext cx="851515" cy="341632"/>
          </a:xfrm>
          <a:prstGeom prst="rect">
            <a:avLst/>
          </a:prstGeom>
          <a:noFill/>
        </p:spPr>
        <p:txBody>
          <a:bodyPr wrap="none" rtlCol="0">
            <a:spAutoFit/>
          </a:bodyPr>
          <a:lstStyle/>
          <a:p>
            <a:r>
              <a:rPr lang="en-US" altLang="zh-TW" sz="1800" dirty="0">
                <a:latin typeface="Times New Roman" panose="02020603050405020304" pitchFamily="18" charset="0"/>
                <a:cs typeface="Times New Roman" panose="02020603050405020304" pitchFamily="18" charset="0"/>
              </a:rPr>
              <a:t>MBBR</a:t>
            </a:r>
            <a:endParaRPr lang="zh-TW" altLang="en-US" sz="1800" dirty="0">
              <a:latin typeface="Times New Roman" panose="02020603050405020304" pitchFamily="18" charset="0"/>
              <a:cs typeface="Times New Roman" panose="02020603050405020304" pitchFamily="18" charset="0"/>
            </a:endParaRPr>
          </a:p>
        </p:txBody>
      </p:sp>
      <p:sp>
        <p:nvSpPr>
          <p:cNvPr id="54" name="文字方塊 53">
            <a:extLst>
              <a:ext uri="{FF2B5EF4-FFF2-40B4-BE49-F238E27FC236}">
                <a16:creationId xmlns="" xmlns:a16="http://schemas.microsoft.com/office/drawing/2014/main" id="{E820ADE8-B127-4A4C-9420-3E1245EC3737}"/>
              </a:ext>
            </a:extLst>
          </p:cNvPr>
          <p:cNvSpPr txBox="1"/>
          <p:nvPr/>
        </p:nvSpPr>
        <p:spPr>
          <a:xfrm>
            <a:off x="5177540" y="1623497"/>
            <a:ext cx="966932" cy="341632"/>
          </a:xfrm>
          <a:prstGeom prst="rect">
            <a:avLst/>
          </a:prstGeom>
          <a:noFill/>
        </p:spPr>
        <p:txBody>
          <a:bodyPr wrap="none" rtlCol="0">
            <a:spAutoFit/>
          </a:bodyPr>
          <a:lstStyle/>
          <a:p>
            <a:r>
              <a:rPr lang="en-US" altLang="zh-TW" sz="1800" dirty="0" err="1">
                <a:latin typeface="Times New Roman" panose="02020603050405020304" pitchFamily="18" charset="0"/>
                <a:cs typeface="Times New Roman" panose="02020603050405020304" pitchFamily="18" charset="0"/>
              </a:rPr>
              <a:t>BioNET</a:t>
            </a:r>
            <a:endParaRPr lang="zh-TW" altLang="en-US" sz="1800" dirty="0">
              <a:latin typeface="Times New Roman" panose="02020603050405020304" pitchFamily="18" charset="0"/>
              <a:cs typeface="Times New Roman" panose="02020603050405020304" pitchFamily="18" charset="0"/>
            </a:endParaRPr>
          </a:p>
        </p:txBody>
      </p:sp>
      <p:sp>
        <p:nvSpPr>
          <p:cNvPr id="55" name="文字方塊 54">
            <a:extLst>
              <a:ext uri="{FF2B5EF4-FFF2-40B4-BE49-F238E27FC236}">
                <a16:creationId xmlns="" xmlns:a16="http://schemas.microsoft.com/office/drawing/2014/main" id="{DEC8DED3-778B-42FA-8179-40C0ABB0F905}"/>
              </a:ext>
            </a:extLst>
          </p:cNvPr>
          <p:cNvSpPr txBox="1"/>
          <p:nvPr/>
        </p:nvSpPr>
        <p:spPr>
          <a:xfrm>
            <a:off x="6326618" y="1293532"/>
            <a:ext cx="1097288" cy="584775"/>
          </a:xfrm>
          <a:prstGeom prst="rect">
            <a:avLst/>
          </a:prstGeom>
          <a:noFill/>
        </p:spPr>
        <p:txBody>
          <a:bodyPr wrap="none" rtlCol="0">
            <a:spAutoFit/>
          </a:bodyPr>
          <a:lstStyle/>
          <a:p>
            <a:r>
              <a:rPr lang="en-US" altLang="zh-TW" sz="1600" dirty="0">
                <a:latin typeface="Times New Roman" panose="02020603050405020304" pitchFamily="18" charset="0"/>
                <a:cs typeface="Times New Roman" panose="02020603050405020304" pitchFamily="18" charset="0"/>
              </a:rPr>
              <a:t>Vita beads </a:t>
            </a:r>
          </a:p>
          <a:p>
            <a:r>
              <a:rPr lang="zh-TW" altLang="en-US" sz="1600" dirty="0" smtClean="0">
                <a:latin typeface="Times New Roman" panose="02020603050405020304" pitchFamily="18" charset="0"/>
                <a:cs typeface="Times New Roman" panose="02020603050405020304" pitchFamily="18" charset="0"/>
              </a:rPr>
              <a:t>   生物</a:t>
            </a:r>
            <a:r>
              <a:rPr lang="zh-TW" altLang="en-US" sz="1600" dirty="0">
                <a:latin typeface="Times New Roman" panose="02020603050405020304" pitchFamily="18" charset="0"/>
                <a:cs typeface="Times New Roman" panose="02020603050405020304" pitchFamily="18" charset="0"/>
              </a:rPr>
              <a:t>球</a:t>
            </a:r>
          </a:p>
        </p:txBody>
      </p:sp>
      <p:sp>
        <p:nvSpPr>
          <p:cNvPr id="57" name="矩形 56"/>
          <p:cNvSpPr/>
          <p:nvPr/>
        </p:nvSpPr>
        <p:spPr>
          <a:xfrm>
            <a:off x="251520" y="2636912"/>
            <a:ext cx="3672408" cy="733534"/>
          </a:xfrm>
          <a:prstGeom prst="rect">
            <a:avLst/>
          </a:prstGeom>
        </p:spPr>
        <p:txBody>
          <a:bodyPr wrap="square">
            <a:spAutoFit/>
          </a:bodyPr>
          <a:lstStyle/>
          <a:p>
            <a:pPr fontAlgn="base">
              <a:lnSpc>
                <a:spcPts val="2500"/>
              </a:lnSpc>
            </a:pPr>
            <a:r>
              <a:rPr lang="en-US" altLang="zh-TW" sz="1600" b="1" dirty="0" smtClean="0">
                <a:solidFill>
                  <a:srgbClr val="0000FF"/>
                </a:solidFill>
                <a:latin typeface="微軟正黑體" pitchFamily="34" charset="-120"/>
                <a:ea typeface="微軟正黑體" pitchFamily="34" charset="-120"/>
              </a:rPr>
              <a:t>MBBR (Moving </a:t>
            </a:r>
            <a:r>
              <a:rPr lang="en-US" altLang="zh-TW" sz="1600" b="1" dirty="0" smtClean="0">
                <a:solidFill>
                  <a:srgbClr val="0000FF"/>
                </a:solidFill>
                <a:latin typeface="微軟正黑體" pitchFamily="34" charset="-120"/>
                <a:ea typeface="微軟正黑體" pitchFamily="34" charset="-120"/>
              </a:rPr>
              <a:t>Bed </a:t>
            </a:r>
            <a:r>
              <a:rPr lang="en-US" altLang="zh-TW" sz="1600" b="1" dirty="0" err="1" smtClean="0">
                <a:solidFill>
                  <a:srgbClr val="0000FF"/>
                </a:solidFill>
                <a:latin typeface="微軟正黑體" pitchFamily="34" charset="-120"/>
                <a:ea typeface="微軟正黑體" pitchFamily="34" charset="-120"/>
              </a:rPr>
              <a:t>Biofilm</a:t>
            </a:r>
            <a:r>
              <a:rPr lang="en-US" altLang="zh-TW" sz="1600" b="1" dirty="0" smtClean="0">
                <a:solidFill>
                  <a:srgbClr val="0000FF"/>
                </a:solidFill>
                <a:latin typeface="微軟正黑體" pitchFamily="34" charset="-120"/>
                <a:ea typeface="微軟正黑體" pitchFamily="34" charset="-120"/>
              </a:rPr>
              <a:t> Reactor) </a:t>
            </a:r>
            <a:r>
              <a:rPr lang="zh-TW" altLang="en-US" sz="1600" b="1" dirty="0" smtClean="0">
                <a:solidFill>
                  <a:srgbClr val="0000FF"/>
                </a:solidFill>
                <a:latin typeface="微軟正黑體" pitchFamily="34" charset="-120"/>
                <a:ea typeface="微軟正黑體" pitchFamily="34" charset="-120"/>
              </a:rPr>
              <a:t>流動床生物處理法</a:t>
            </a:r>
            <a:endParaRPr lang="zh-TW" altLang="en-US" sz="1600" b="1" dirty="0">
              <a:solidFill>
                <a:srgbClr val="0000FF"/>
              </a:solidFill>
              <a:latin typeface="微軟正黑體" pitchFamily="34" charset="-120"/>
              <a:ea typeface="微軟正黑體" pitchFamily="34"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39</a:t>
            </a:fld>
            <a:endParaRPr lang="zh-TW" altLang="en-US" dirty="0"/>
          </a:p>
        </p:txBody>
      </p:sp>
      <p:sp>
        <p:nvSpPr>
          <p:cNvPr id="5" name="標題 1"/>
          <p:cNvSpPr>
            <a:spLocks noGrp="1"/>
          </p:cNvSpPr>
          <p:nvPr>
            <p:ph type="title"/>
          </p:nvPr>
        </p:nvSpPr>
        <p:spPr>
          <a:xfrm>
            <a:off x="0" y="836712"/>
            <a:ext cx="8229600" cy="868958"/>
          </a:xfrm>
        </p:spPr>
        <p:txBody>
          <a:bodyPr anchor="ctr">
            <a:normAutofit/>
          </a:bodyPr>
          <a:lstStyle/>
          <a:p>
            <a:r>
              <a:rPr lang="zh-TW" altLang="en-US" b="1" dirty="0">
                <a:ln w="12700">
                  <a:solidFill>
                    <a:schemeClr val="accent3">
                      <a:lumMod val="50000"/>
                    </a:schemeClr>
                  </a:solidFill>
                  <a:prstDash val="solid"/>
                </a:ln>
                <a:solidFill>
                  <a:srgbClr val="0000FF"/>
                </a:solidFill>
                <a:effectLst>
                  <a:innerShdw blurRad="177800">
                    <a:schemeClr val="accent3">
                      <a:lumMod val="50000"/>
                    </a:schemeClr>
                  </a:innerShdw>
                </a:effectLst>
              </a:rPr>
              <a:t>主要微生物載體的比較</a:t>
            </a:r>
          </a:p>
        </p:txBody>
      </p:sp>
      <p:graphicFrame>
        <p:nvGraphicFramePr>
          <p:cNvPr id="6" name="內容版面配置區 3"/>
          <p:cNvGraphicFramePr>
            <a:graphicFrameLocks noGrp="1"/>
          </p:cNvGraphicFramePr>
          <p:nvPr>
            <p:ph idx="1"/>
            <p:extLst>
              <p:ext uri="{D42A27DB-BD31-4B8C-83A1-F6EECF244321}">
                <p14:modId xmlns="" xmlns:p14="http://schemas.microsoft.com/office/powerpoint/2010/main" val="1166490464"/>
              </p:ext>
            </p:extLst>
          </p:nvPr>
        </p:nvGraphicFramePr>
        <p:xfrm>
          <a:off x="539552" y="1772818"/>
          <a:ext cx="5862593" cy="4104456"/>
        </p:xfrm>
        <a:graphic>
          <a:graphicData uri="http://schemas.openxmlformats.org/drawingml/2006/table">
            <a:tbl>
              <a:tblPr>
                <a:tableStyleId>{5C22544A-7EE6-4342-B048-85BDC9FD1C3A}</a:tableStyleId>
              </a:tblPr>
              <a:tblGrid>
                <a:gridCol w="1440160">
                  <a:extLst>
                    <a:ext uri="{9D8B030D-6E8A-4147-A177-3AD203B41FA5}">
                      <a16:colId xmlns="" xmlns:a16="http://schemas.microsoft.com/office/drawing/2014/main" val="147261225"/>
                    </a:ext>
                  </a:extLst>
                </a:gridCol>
                <a:gridCol w="2237271">
                  <a:extLst>
                    <a:ext uri="{9D8B030D-6E8A-4147-A177-3AD203B41FA5}">
                      <a16:colId xmlns="" xmlns:a16="http://schemas.microsoft.com/office/drawing/2014/main" val="395519441"/>
                    </a:ext>
                  </a:extLst>
                </a:gridCol>
                <a:gridCol w="2185162">
                  <a:extLst>
                    <a:ext uri="{9D8B030D-6E8A-4147-A177-3AD203B41FA5}">
                      <a16:colId xmlns="" xmlns:a16="http://schemas.microsoft.com/office/drawing/2014/main" val="1934684181"/>
                    </a:ext>
                  </a:extLst>
                </a:gridCol>
              </a:tblGrid>
              <a:tr h="439763">
                <a:tc>
                  <a:txBody>
                    <a:bodyPr/>
                    <a:lstStyle/>
                    <a:p>
                      <a:pPr algn="l" fontAlgn="ctr"/>
                      <a:r>
                        <a:rPr lang="zh-TW" altLang="en-US" sz="1400" b="1" u="none" strike="noStrike" dirty="0">
                          <a:effectLst/>
                          <a:latin typeface="微軟正黑體" pitchFamily="34" charset="-120"/>
                          <a:ea typeface="微軟正黑體" pitchFamily="34" charset="-120"/>
                          <a:cs typeface="Times New Roman" pitchFamily="18" charset="0"/>
                        </a:rPr>
                        <a:t>　</a:t>
                      </a:r>
                      <a:endParaRPr lang="zh-TW" alt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en-US" sz="1400" b="1" u="none" strike="noStrike" dirty="0">
                          <a:effectLst/>
                          <a:latin typeface="微軟正黑體" pitchFamily="34" charset="-120"/>
                          <a:ea typeface="微軟正黑體" pitchFamily="34" charset="-120"/>
                          <a:cs typeface="Times New Roman" pitchFamily="18" charset="0"/>
                        </a:rPr>
                        <a:t> </a:t>
                      </a:r>
                      <a:r>
                        <a:rPr lang="zh-TW" altLang="en-US" sz="1400" b="1" u="none" strike="noStrike" dirty="0">
                          <a:effectLst/>
                          <a:latin typeface="微軟正黑體" pitchFamily="34" charset="-120"/>
                          <a:ea typeface="微軟正黑體" pitchFamily="34" charset="-120"/>
                          <a:cs typeface="Times New Roman" pitchFamily="18" charset="0"/>
                        </a:rPr>
                        <a:t>生物球</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zh-TW" altLang="en-US" sz="1400" b="1" i="0" u="none" strike="noStrike" dirty="0">
                          <a:solidFill>
                            <a:srgbClr val="000000"/>
                          </a:solidFill>
                          <a:effectLst/>
                          <a:latin typeface="微軟正黑體" pitchFamily="34" charset="-120"/>
                          <a:ea typeface="微軟正黑體" pitchFamily="34" charset="-120"/>
                          <a:cs typeface="Times New Roman" pitchFamily="18" charset="0"/>
                        </a:rPr>
                        <a:t>其他不含菌體的浮動載體</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extLst>
                  <a:ext uri="{0D108BD9-81ED-4DB2-BD59-A6C34878D82A}">
                    <a16:rowId xmlns="" xmlns:a16="http://schemas.microsoft.com/office/drawing/2014/main" val="429580044"/>
                  </a:ext>
                </a:extLst>
              </a:tr>
              <a:tr h="586351">
                <a:tc>
                  <a:txBody>
                    <a:bodyPr/>
                    <a:lstStyle/>
                    <a:p>
                      <a:pPr algn="ctr" fontAlgn="ctr"/>
                      <a:r>
                        <a:rPr lang="zh-TW" altLang="en-US" sz="1400" b="1" u="none" strike="noStrike" dirty="0">
                          <a:effectLst/>
                          <a:latin typeface="微軟正黑體" pitchFamily="34" charset="-120"/>
                          <a:ea typeface="微軟正黑體" pitchFamily="34" charset="-120"/>
                          <a:cs typeface="Times New Roman" pitchFamily="18" charset="0"/>
                        </a:rPr>
                        <a:t>主要機制</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zh-TW" altLang="en-US" sz="1400" b="1" u="none" strike="noStrike" dirty="0">
                          <a:effectLst/>
                          <a:latin typeface="微軟正黑體" pitchFamily="34" charset="-120"/>
                          <a:ea typeface="微軟正黑體" pitchFamily="34" charset="-120"/>
                          <a:cs typeface="Times New Roman" pitchFamily="18" charset="0"/>
                        </a:rPr>
                        <a:t>微生物預先包埋成休止細胞</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zh-TW" altLang="en-US" sz="1400" b="1" i="0" u="none" strike="noStrike" dirty="0">
                          <a:solidFill>
                            <a:schemeClr val="dk1"/>
                          </a:solidFill>
                          <a:effectLst/>
                          <a:latin typeface="微軟正黑體" pitchFamily="34" charset="-120"/>
                          <a:ea typeface="微軟正黑體" pitchFamily="34" charset="-120"/>
                          <a:cs typeface="Times New Roman" pitchFamily="18" charset="0"/>
                        </a:rPr>
                        <a:t>靠生物膜由內而外的累積</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extLst>
                  <a:ext uri="{0D108BD9-81ED-4DB2-BD59-A6C34878D82A}">
                    <a16:rowId xmlns="" xmlns:a16="http://schemas.microsoft.com/office/drawing/2014/main" val="2585466806"/>
                  </a:ext>
                </a:extLst>
              </a:tr>
              <a:tr h="586351">
                <a:tc>
                  <a:txBody>
                    <a:bodyPr/>
                    <a:lstStyle/>
                    <a:p>
                      <a:pPr algn="ctr" fontAlgn="ctr"/>
                      <a:r>
                        <a:rPr lang="zh-TW" altLang="en-US" sz="1400" b="1" u="none" strike="noStrike" dirty="0">
                          <a:effectLst/>
                          <a:latin typeface="微軟正黑體" pitchFamily="34" charset="-120"/>
                          <a:ea typeface="微軟正黑體" pitchFamily="34" charset="-120"/>
                          <a:cs typeface="Times New Roman" pitchFamily="18" charset="0"/>
                        </a:rPr>
                        <a:t>是否含有微生物</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zh-TW" altLang="en-US" sz="1400" b="1" u="none" strike="noStrike" dirty="0">
                          <a:effectLst/>
                          <a:latin typeface="微軟正黑體" pitchFamily="34" charset="-120"/>
                          <a:ea typeface="微軟正黑體" pitchFamily="34" charset="-120"/>
                          <a:cs typeface="Times New Roman" pitchFamily="18" charset="0"/>
                        </a:rPr>
                        <a:t>預先包埋在顆粒</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zh-TW" altLang="en-US" sz="1400" b="1" u="none" strike="noStrike" dirty="0">
                          <a:effectLst/>
                          <a:latin typeface="微軟正黑體" pitchFamily="34" charset="-120"/>
                          <a:ea typeface="微軟正黑體" pitchFamily="34" charset="-120"/>
                          <a:cs typeface="Times New Roman" pitchFamily="18" charset="0"/>
                        </a:rPr>
                        <a:t>沒有</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extLst>
                  <a:ext uri="{0D108BD9-81ED-4DB2-BD59-A6C34878D82A}">
                    <a16:rowId xmlns="" xmlns:a16="http://schemas.microsoft.com/office/drawing/2014/main" val="2001471443"/>
                  </a:ext>
                </a:extLst>
              </a:tr>
              <a:tr h="366469">
                <a:tc>
                  <a:txBody>
                    <a:bodyPr/>
                    <a:lstStyle/>
                    <a:p>
                      <a:pPr algn="ctr" fontAlgn="ctr"/>
                      <a:r>
                        <a:rPr lang="zh-TW" altLang="en-US" sz="1400" b="1" i="0" u="none" strike="noStrike" dirty="0">
                          <a:solidFill>
                            <a:srgbClr val="000000"/>
                          </a:solidFill>
                          <a:effectLst/>
                          <a:latin typeface="微軟正黑體" pitchFamily="34" charset="-120"/>
                          <a:ea typeface="微軟正黑體" pitchFamily="34" charset="-120"/>
                          <a:cs typeface="Times New Roman" pitchFamily="18" charset="0"/>
                        </a:rPr>
                        <a:t>系統啟動速度</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zh-TW" altLang="en-US" sz="1400" b="1" u="none" strike="noStrike" dirty="0">
                          <a:solidFill>
                            <a:srgbClr val="FF0000"/>
                          </a:solidFill>
                          <a:effectLst/>
                          <a:latin typeface="微軟正黑體" pitchFamily="34" charset="-120"/>
                          <a:ea typeface="微軟正黑體" pitchFamily="34" charset="-120"/>
                          <a:cs typeface="Times New Roman" pitchFamily="18" charset="0"/>
                        </a:rPr>
                        <a:t>沒有遲滯期</a:t>
                      </a:r>
                      <a:endParaRPr lang="en-US" sz="1400" b="1" i="0" u="none" strike="noStrike" dirty="0">
                        <a:solidFill>
                          <a:srgbClr val="FF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zh-TW" altLang="en-US" sz="1400" b="1" u="none" strike="noStrike" dirty="0">
                          <a:effectLst/>
                          <a:latin typeface="微軟正黑體" pitchFamily="34" charset="-120"/>
                          <a:ea typeface="微軟正黑體" pitchFamily="34" charset="-120"/>
                          <a:cs typeface="Times New Roman" pitchFamily="18" charset="0"/>
                        </a:rPr>
                        <a:t>約 </a:t>
                      </a:r>
                      <a:r>
                        <a:rPr lang="en-US" sz="1400" b="1" u="none" strike="noStrike" dirty="0">
                          <a:effectLst/>
                          <a:latin typeface="微軟正黑體" pitchFamily="34" charset="-120"/>
                          <a:ea typeface="微軟正黑體" pitchFamily="34" charset="-120"/>
                          <a:cs typeface="Times New Roman" pitchFamily="18" charset="0"/>
                        </a:rPr>
                        <a:t>30-150</a:t>
                      </a:r>
                      <a:r>
                        <a:rPr lang="en-US" sz="1400" b="1" u="none" strike="noStrike" baseline="0" dirty="0">
                          <a:effectLst/>
                          <a:latin typeface="微軟正黑體" pitchFamily="34" charset="-120"/>
                          <a:ea typeface="微軟正黑體" pitchFamily="34" charset="-120"/>
                          <a:cs typeface="Times New Roman" pitchFamily="18" charset="0"/>
                        </a:rPr>
                        <a:t> </a:t>
                      </a:r>
                      <a:r>
                        <a:rPr lang="zh-TW" altLang="en-US" sz="1400" b="1" u="none" strike="noStrike" baseline="0" dirty="0">
                          <a:effectLst/>
                          <a:latin typeface="微軟正黑體" pitchFamily="34" charset="-120"/>
                          <a:ea typeface="微軟正黑體" pitchFamily="34" charset="-120"/>
                          <a:cs typeface="Times New Roman" pitchFamily="18" charset="0"/>
                        </a:rPr>
                        <a:t>天</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extLst>
                  <a:ext uri="{0D108BD9-81ED-4DB2-BD59-A6C34878D82A}">
                    <a16:rowId xmlns="" xmlns:a16="http://schemas.microsoft.com/office/drawing/2014/main" val="1172712075"/>
                  </a:ext>
                </a:extLst>
              </a:tr>
              <a:tr h="586351">
                <a:tc>
                  <a:txBody>
                    <a:bodyPr/>
                    <a:lstStyle/>
                    <a:p>
                      <a:pPr algn="ctr" fontAlgn="ctr"/>
                      <a:r>
                        <a:rPr lang="zh-TW" altLang="en-US" sz="1400" b="1" u="none" strike="noStrike" dirty="0">
                          <a:effectLst/>
                          <a:latin typeface="微軟正黑體" pitchFamily="34" charset="-120"/>
                          <a:ea typeface="微軟正黑體" pitchFamily="34" charset="-120"/>
                          <a:cs typeface="Times New Roman" pitchFamily="18" charset="0"/>
                        </a:rPr>
                        <a:t>污泥產量</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zh-TW" altLang="en-US" sz="1400" b="1" u="none" strike="noStrike" dirty="0">
                          <a:solidFill>
                            <a:srgbClr val="FF0000"/>
                          </a:solidFill>
                          <a:effectLst/>
                          <a:latin typeface="微軟正黑體" pitchFamily="34" charset="-120"/>
                          <a:ea typeface="微軟正黑體" pitchFamily="34" charset="-120"/>
                          <a:cs typeface="Times New Roman" pitchFamily="18" charset="0"/>
                        </a:rPr>
                        <a:t>僅</a:t>
                      </a:r>
                      <a:r>
                        <a:rPr lang="en-US" altLang="zh-TW" sz="1400" b="1" u="none" strike="noStrike" dirty="0">
                          <a:solidFill>
                            <a:srgbClr val="FF0000"/>
                          </a:solidFill>
                          <a:effectLst/>
                          <a:latin typeface="微軟正黑體" pitchFamily="34" charset="-120"/>
                          <a:ea typeface="微軟正黑體" pitchFamily="34" charset="-120"/>
                          <a:cs typeface="Times New Roman" pitchFamily="18" charset="0"/>
                        </a:rPr>
                        <a:t> 1-10%</a:t>
                      </a:r>
                      <a:endParaRPr lang="en-US" altLang="zh-TW" sz="1400" b="1" i="0" u="none" strike="noStrike" dirty="0">
                        <a:solidFill>
                          <a:srgbClr val="FF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en-US" sz="1400" b="1" u="none" strike="noStrike" dirty="0">
                          <a:effectLst/>
                          <a:latin typeface="微軟正黑體" pitchFamily="34" charset="-120"/>
                          <a:ea typeface="微軟正黑體" pitchFamily="34" charset="-120"/>
                          <a:cs typeface="Times New Roman" pitchFamily="18" charset="0"/>
                        </a:rPr>
                        <a:t>10% (</a:t>
                      </a:r>
                      <a:r>
                        <a:rPr lang="zh-TW" altLang="en-US" sz="1400" b="1" u="none" strike="noStrike" dirty="0">
                          <a:effectLst/>
                          <a:latin typeface="微軟正黑體" pitchFamily="34" charset="-120"/>
                          <a:ea typeface="微軟正黑體" pitchFamily="34" charset="-120"/>
                          <a:cs typeface="Times New Roman" pitchFamily="18" charset="0"/>
                        </a:rPr>
                        <a:t>厭氧</a:t>
                      </a:r>
                      <a:r>
                        <a:rPr lang="en-US" sz="1400" b="1" u="none" strike="noStrike" dirty="0">
                          <a:effectLst/>
                          <a:latin typeface="微軟正黑體" pitchFamily="34" charset="-120"/>
                          <a:ea typeface="微軟正黑體" pitchFamily="34" charset="-120"/>
                          <a:cs typeface="Times New Roman" pitchFamily="18" charset="0"/>
                        </a:rPr>
                        <a:t>) 40% (</a:t>
                      </a:r>
                      <a:r>
                        <a:rPr lang="zh-TW" altLang="en-US" sz="1400" b="1" u="none" strike="noStrike" dirty="0">
                          <a:effectLst/>
                          <a:latin typeface="微軟正黑體" pitchFamily="34" charset="-120"/>
                          <a:ea typeface="微軟正黑體" pitchFamily="34" charset="-120"/>
                          <a:cs typeface="Times New Roman" pitchFamily="18" charset="0"/>
                        </a:rPr>
                        <a:t>好氧</a:t>
                      </a:r>
                      <a:r>
                        <a:rPr lang="en-US" sz="1400" b="1" u="none" strike="noStrike" dirty="0">
                          <a:effectLst/>
                          <a:latin typeface="微軟正黑體" pitchFamily="34" charset="-120"/>
                          <a:ea typeface="微軟正黑體" pitchFamily="34" charset="-120"/>
                          <a:cs typeface="Times New Roman" pitchFamily="18" charset="0"/>
                        </a:rPr>
                        <a:t>)</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extLst>
                  <a:ext uri="{0D108BD9-81ED-4DB2-BD59-A6C34878D82A}">
                    <a16:rowId xmlns="" xmlns:a16="http://schemas.microsoft.com/office/drawing/2014/main" val="2874170140"/>
                  </a:ext>
                </a:extLst>
              </a:tr>
              <a:tr h="586351">
                <a:tc>
                  <a:txBody>
                    <a:bodyPr/>
                    <a:lstStyle/>
                    <a:p>
                      <a:pPr algn="ctr" fontAlgn="ctr"/>
                      <a:r>
                        <a:rPr lang="en-US" altLang="zh-TW" sz="1400" b="1" u="none" strike="noStrike" dirty="0" smtClean="0">
                          <a:effectLst/>
                          <a:latin typeface="微軟正黑體" pitchFamily="34" charset="-120"/>
                          <a:ea typeface="微軟正黑體" pitchFamily="34" charset="-120"/>
                          <a:cs typeface="Times New Roman" pitchFamily="18" charset="0"/>
                        </a:rPr>
                        <a:t>COD</a:t>
                      </a:r>
                      <a:r>
                        <a:rPr lang="zh-TW" altLang="en-US" sz="1400" b="1" u="none" strike="noStrike" dirty="0" smtClean="0">
                          <a:effectLst/>
                          <a:latin typeface="微軟正黑體" pitchFamily="34" charset="-120"/>
                          <a:ea typeface="微軟正黑體" pitchFamily="34" charset="-120"/>
                          <a:cs typeface="Times New Roman" pitchFamily="18" charset="0"/>
                        </a:rPr>
                        <a:t> 體積</a:t>
                      </a:r>
                      <a:r>
                        <a:rPr lang="zh-TW" altLang="en-US" sz="1400" b="1" u="none" strike="noStrike" dirty="0">
                          <a:effectLst/>
                          <a:latin typeface="微軟正黑體" pitchFamily="34" charset="-120"/>
                          <a:ea typeface="微軟正黑體" pitchFamily="34" charset="-120"/>
                          <a:cs typeface="Times New Roman" pitchFamily="18" charset="0"/>
                        </a:rPr>
                        <a:t>負荷</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en-US" sz="1400" b="1" u="none" strike="noStrike" dirty="0">
                          <a:solidFill>
                            <a:srgbClr val="FF0000"/>
                          </a:solidFill>
                          <a:effectLst/>
                          <a:latin typeface="微軟正黑體" pitchFamily="34" charset="-120"/>
                          <a:ea typeface="微軟正黑體" pitchFamily="34" charset="-120"/>
                          <a:cs typeface="Times New Roman" pitchFamily="18" charset="0"/>
                        </a:rPr>
                        <a:t>5.6 kg COD/m</a:t>
                      </a:r>
                      <a:r>
                        <a:rPr lang="en-US" sz="1400" b="1" u="none" strike="noStrike" baseline="30000" dirty="0">
                          <a:solidFill>
                            <a:srgbClr val="FF0000"/>
                          </a:solidFill>
                          <a:effectLst/>
                          <a:latin typeface="微軟正黑體" pitchFamily="34" charset="-120"/>
                          <a:ea typeface="微軟正黑體" pitchFamily="34" charset="-120"/>
                          <a:cs typeface="Times New Roman" pitchFamily="18" charset="0"/>
                        </a:rPr>
                        <a:t>3</a:t>
                      </a:r>
                      <a:r>
                        <a:rPr lang="en-US" sz="1400" b="1" u="none" strike="noStrike" dirty="0">
                          <a:solidFill>
                            <a:srgbClr val="FF0000"/>
                          </a:solidFill>
                          <a:effectLst/>
                          <a:latin typeface="微軟正黑體" pitchFamily="34" charset="-120"/>
                          <a:ea typeface="微軟正黑體" pitchFamily="34" charset="-120"/>
                          <a:cs typeface="Times New Roman" pitchFamily="18" charset="0"/>
                        </a:rPr>
                        <a:t>-beads-d</a:t>
                      </a:r>
                      <a:endParaRPr lang="en-US" sz="1400" b="1" i="0" u="none" strike="noStrike" dirty="0">
                        <a:solidFill>
                          <a:srgbClr val="FF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en-US" sz="1400" b="1" u="none" strike="noStrike" dirty="0">
                          <a:effectLst/>
                          <a:latin typeface="微軟正黑體" pitchFamily="34" charset="-120"/>
                          <a:ea typeface="微軟正黑體" pitchFamily="34" charset="-120"/>
                          <a:cs typeface="Times New Roman" pitchFamily="18" charset="0"/>
                        </a:rPr>
                        <a:t>2.5  kg COD/m</a:t>
                      </a:r>
                      <a:r>
                        <a:rPr lang="en-US" sz="1400" b="1" u="none" strike="noStrike" baseline="30000" dirty="0">
                          <a:effectLst/>
                          <a:latin typeface="微軟正黑體" pitchFamily="34" charset="-120"/>
                          <a:ea typeface="微軟正黑體" pitchFamily="34" charset="-120"/>
                          <a:cs typeface="Times New Roman" pitchFamily="18" charset="0"/>
                        </a:rPr>
                        <a:t>3</a:t>
                      </a:r>
                      <a:r>
                        <a:rPr lang="en-US" sz="1400" b="1" u="none" strike="noStrike" dirty="0">
                          <a:effectLst/>
                          <a:latin typeface="微軟正黑體" pitchFamily="34" charset="-120"/>
                          <a:ea typeface="微軟正黑體" pitchFamily="34" charset="-120"/>
                          <a:cs typeface="Times New Roman" pitchFamily="18" charset="0"/>
                        </a:rPr>
                        <a:t>-beads-d</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extLst>
                  <a:ext uri="{0D108BD9-81ED-4DB2-BD59-A6C34878D82A}">
                    <a16:rowId xmlns="" xmlns:a16="http://schemas.microsoft.com/office/drawing/2014/main" val="4183221230"/>
                  </a:ext>
                </a:extLst>
              </a:tr>
              <a:tr h="58635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u="none" strike="noStrike" dirty="0" smtClean="0">
                          <a:effectLst/>
                          <a:latin typeface="微軟正黑體" pitchFamily="34" charset="-120"/>
                          <a:ea typeface="微軟正黑體" pitchFamily="34" charset="-120"/>
                          <a:cs typeface="Times New Roman" pitchFamily="18" charset="0"/>
                        </a:rPr>
                        <a:t>NH</a:t>
                      </a:r>
                      <a:r>
                        <a:rPr lang="en-US" altLang="zh-TW" sz="1400" b="1" u="none" strike="noStrike" baseline="-25000" dirty="0" smtClean="0">
                          <a:effectLst/>
                          <a:latin typeface="微軟正黑體" pitchFamily="34" charset="-120"/>
                          <a:ea typeface="微軟正黑體" pitchFamily="34" charset="-120"/>
                          <a:cs typeface="Times New Roman" pitchFamily="18" charset="0"/>
                        </a:rPr>
                        <a:t>4</a:t>
                      </a:r>
                      <a:r>
                        <a:rPr lang="en-US" altLang="zh-TW" sz="1400" b="1" u="none" strike="noStrike" dirty="0" smtClean="0">
                          <a:effectLst/>
                          <a:latin typeface="微軟正黑體" pitchFamily="34" charset="-120"/>
                          <a:ea typeface="微軟正黑體" pitchFamily="34" charset="-120"/>
                          <a:cs typeface="Times New Roman" pitchFamily="18" charset="0"/>
                        </a:rPr>
                        <a:t>-N </a:t>
                      </a:r>
                      <a:r>
                        <a:rPr lang="zh-TW" altLang="en-US" sz="1400" b="1" u="none" strike="noStrike" dirty="0" smtClean="0">
                          <a:effectLst/>
                          <a:latin typeface="微軟正黑體" pitchFamily="34" charset="-120"/>
                          <a:ea typeface="微軟正黑體" pitchFamily="34" charset="-120"/>
                          <a:cs typeface="Times New Roman" pitchFamily="18" charset="0"/>
                        </a:rPr>
                        <a:t>體積</a:t>
                      </a:r>
                      <a:r>
                        <a:rPr lang="zh-TW" altLang="en-US" sz="1400" b="1" u="none" strike="noStrike" dirty="0">
                          <a:effectLst/>
                          <a:latin typeface="微軟正黑體" pitchFamily="34" charset="-120"/>
                          <a:ea typeface="微軟正黑體" pitchFamily="34" charset="-120"/>
                          <a:cs typeface="Times New Roman" pitchFamily="18" charset="0"/>
                        </a:rPr>
                        <a:t>負荷</a:t>
                      </a:r>
                      <a:endParaRPr lang="en-US" altLang="zh-TW"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en-US" sz="1400" b="1" u="none" strike="noStrike" kern="1200" dirty="0">
                          <a:solidFill>
                            <a:schemeClr val="dk1"/>
                          </a:solidFill>
                          <a:effectLst/>
                          <a:latin typeface="微軟正黑體" pitchFamily="34" charset="-120"/>
                          <a:ea typeface="微軟正黑體" pitchFamily="34" charset="-120"/>
                          <a:cs typeface="Times New Roman" pitchFamily="18" charset="0"/>
                        </a:rPr>
                        <a:t>1.75 kg N/m</a:t>
                      </a:r>
                      <a:r>
                        <a:rPr lang="en-US" sz="1400" b="1" u="none" strike="noStrike" kern="1200" baseline="30000" dirty="0">
                          <a:solidFill>
                            <a:schemeClr val="dk1"/>
                          </a:solidFill>
                          <a:effectLst/>
                          <a:latin typeface="微軟正黑體" pitchFamily="34" charset="-120"/>
                          <a:ea typeface="微軟正黑體" pitchFamily="34" charset="-120"/>
                          <a:cs typeface="Times New Roman" pitchFamily="18" charset="0"/>
                        </a:rPr>
                        <a:t>3</a:t>
                      </a:r>
                      <a:r>
                        <a:rPr lang="en-US" sz="1400" b="1" u="none" strike="noStrike" kern="1200" dirty="0">
                          <a:solidFill>
                            <a:schemeClr val="dk1"/>
                          </a:solidFill>
                          <a:effectLst/>
                          <a:latin typeface="微軟正黑體" pitchFamily="34" charset="-120"/>
                          <a:ea typeface="微軟正黑體" pitchFamily="34" charset="-120"/>
                          <a:cs typeface="Times New Roman" pitchFamily="18" charset="0"/>
                        </a:rPr>
                        <a:t>-tank-d (max)</a:t>
                      </a:r>
                    </a:p>
                  </a:txBody>
                  <a:tcPr marL="3572" marR="3572" marT="3572" marB="0" anchor="ctr"/>
                </a:tc>
                <a:tc>
                  <a:txBody>
                    <a:bodyPr/>
                    <a:lstStyle/>
                    <a:p>
                      <a:pPr algn="ctr" fontAlgn="ctr"/>
                      <a:r>
                        <a:rPr lang="en-US" sz="1400" b="1" u="none" strike="noStrike" dirty="0">
                          <a:effectLst/>
                          <a:latin typeface="微軟正黑體" pitchFamily="34" charset="-120"/>
                          <a:ea typeface="微軟正黑體" pitchFamily="34" charset="-120"/>
                          <a:cs typeface="Times New Roman" pitchFamily="18" charset="0"/>
                        </a:rPr>
                        <a:t>0.3  kg N/m</a:t>
                      </a:r>
                      <a:r>
                        <a:rPr lang="en-US" sz="1400" b="1" u="none" strike="noStrike" baseline="30000" dirty="0">
                          <a:effectLst/>
                          <a:latin typeface="微軟正黑體" pitchFamily="34" charset="-120"/>
                          <a:ea typeface="微軟正黑體" pitchFamily="34" charset="-120"/>
                          <a:cs typeface="Times New Roman" pitchFamily="18" charset="0"/>
                        </a:rPr>
                        <a:t>3</a:t>
                      </a:r>
                      <a:r>
                        <a:rPr lang="en-US" sz="1400" b="1" u="none" strike="noStrike" dirty="0">
                          <a:effectLst/>
                          <a:latin typeface="微軟正黑體" pitchFamily="34" charset="-120"/>
                          <a:ea typeface="微軟正黑體" pitchFamily="34" charset="-120"/>
                          <a:cs typeface="Times New Roman" pitchFamily="18" charset="0"/>
                        </a:rPr>
                        <a:t>-tank-d (max)</a:t>
                      </a:r>
                      <a:endParaRPr lang="en-US" sz="1400" b="1" i="0" u="none" strike="noStrike" dirty="0">
                        <a:solidFill>
                          <a:srgbClr val="000000"/>
                        </a:solidFill>
                        <a:effectLst/>
                        <a:latin typeface="微軟正黑體" pitchFamily="34" charset="-120"/>
                        <a:ea typeface="微軟正黑體" pitchFamily="34" charset="-120"/>
                        <a:cs typeface="Times New Roman" pitchFamily="18" charset="0"/>
                      </a:endParaRPr>
                    </a:p>
                  </a:txBody>
                  <a:tcPr marL="3572" marR="3572" marT="3572" marB="0" anchor="ctr"/>
                </a:tc>
                <a:extLst>
                  <a:ext uri="{0D108BD9-81ED-4DB2-BD59-A6C34878D82A}">
                    <a16:rowId xmlns="" xmlns:a16="http://schemas.microsoft.com/office/drawing/2014/main" val="1104185843"/>
                  </a:ext>
                </a:extLst>
              </a:tr>
              <a:tr h="366469">
                <a:tc>
                  <a:txBody>
                    <a:bodyPr/>
                    <a:lstStyle/>
                    <a:p>
                      <a:pPr algn="ctr" fontAlgn="ctr"/>
                      <a:r>
                        <a:rPr lang="zh-TW" altLang="en-US" sz="1400" b="1" u="none" strike="noStrike" kern="1200" dirty="0">
                          <a:solidFill>
                            <a:schemeClr val="dk1"/>
                          </a:solidFill>
                          <a:effectLst/>
                          <a:latin typeface="微軟正黑體" pitchFamily="34" charset="-120"/>
                          <a:ea typeface="微軟正黑體" pitchFamily="34" charset="-120"/>
                          <a:cs typeface="Times New Roman" pitchFamily="18" charset="0"/>
                        </a:rPr>
                        <a:t>毒性抑制能力</a:t>
                      </a:r>
                    </a:p>
                  </a:txBody>
                  <a:tcPr marL="3572" marR="3572" marT="3572" marB="0" anchor="ctr"/>
                </a:tc>
                <a:tc>
                  <a:txBody>
                    <a:bodyPr/>
                    <a:lstStyle/>
                    <a:p>
                      <a:pPr algn="ctr" fontAlgn="ctr"/>
                      <a:r>
                        <a:rPr lang="zh-TW" altLang="en-US" sz="1400" b="1" u="none" strike="noStrike" kern="1200" dirty="0">
                          <a:solidFill>
                            <a:srgbClr val="FF0000"/>
                          </a:solidFill>
                          <a:effectLst/>
                          <a:latin typeface="微軟正黑體" pitchFamily="34" charset="-120"/>
                          <a:ea typeface="微軟正黑體" pitchFamily="34" charset="-120"/>
                          <a:cs typeface="Times New Roman" pitchFamily="18" charset="0"/>
                        </a:rPr>
                        <a:t>佳</a:t>
                      </a:r>
                      <a:endParaRPr lang="en-US" sz="1400" b="1" u="none" strike="noStrike" kern="1200" dirty="0">
                        <a:solidFill>
                          <a:srgbClr val="FF0000"/>
                        </a:solidFill>
                        <a:effectLst/>
                        <a:latin typeface="微軟正黑體" pitchFamily="34" charset="-120"/>
                        <a:ea typeface="微軟正黑體" pitchFamily="34" charset="-120"/>
                        <a:cs typeface="Times New Roman" pitchFamily="18" charset="0"/>
                      </a:endParaRPr>
                    </a:p>
                  </a:txBody>
                  <a:tcPr marL="3572" marR="3572" marT="3572" marB="0" anchor="ctr"/>
                </a:tc>
                <a:tc>
                  <a:txBody>
                    <a:bodyPr/>
                    <a:lstStyle/>
                    <a:p>
                      <a:pPr algn="ctr" fontAlgn="ctr"/>
                      <a:r>
                        <a:rPr lang="zh-TW" altLang="en-US" sz="1400" b="1" u="none" strike="noStrike" kern="1200" dirty="0">
                          <a:solidFill>
                            <a:schemeClr val="dk1"/>
                          </a:solidFill>
                          <a:effectLst/>
                          <a:latin typeface="微軟正黑體" pitchFamily="34" charset="-120"/>
                          <a:ea typeface="微軟正黑體" pitchFamily="34" charset="-120"/>
                          <a:cs typeface="Times New Roman" pitchFamily="18" charset="0"/>
                        </a:rPr>
                        <a:t>無</a:t>
                      </a:r>
                      <a:endParaRPr lang="en-US" sz="1400" b="1" u="none" strike="noStrike" kern="1200" dirty="0">
                        <a:solidFill>
                          <a:schemeClr val="dk1"/>
                        </a:solidFill>
                        <a:effectLst/>
                        <a:latin typeface="微軟正黑體" pitchFamily="34" charset="-120"/>
                        <a:ea typeface="微軟正黑體" pitchFamily="34" charset="-120"/>
                        <a:cs typeface="Times New Roman" pitchFamily="18" charset="0"/>
                      </a:endParaRPr>
                    </a:p>
                  </a:txBody>
                  <a:tcPr marL="3572" marR="3572" marT="3572" marB="0" anchor="ctr"/>
                </a:tc>
                <a:extLst>
                  <a:ext uri="{0D108BD9-81ED-4DB2-BD59-A6C34878D82A}">
                    <a16:rowId xmlns="" xmlns:a16="http://schemas.microsoft.com/office/drawing/2014/main" val="2713866333"/>
                  </a:ext>
                </a:extLst>
              </a:tr>
            </a:tbl>
          </a:graphicData>
        </a:graphic>
      </p:graphicFrame>
      <p:pic>
        <p:nvPicPr>
          <p:cNvPr id="7" name="圖片 6"/>
          <p:cNvPicPr>
            <a:picLocks noChangeAspect="1"/>
          </p:cNvPicPr>
          <p:nvPr/>
        </p:nvPicPr>
        <p:blipFill>
          <a:blip r:embed="rId2" cstate="print"/>
          <a:stretch>
            <a:fillRect/>
          </a:stretch>
        </p:blipFill>
        <p:spPr>
          <a:xfrm>
            <a:off x="6987400" y="3967555"/>
            <a:ext cx="1379360" cy="977237"/>
          </a:xfrm>
          <a:prstGeom prst="rect">
            <a:avLst/>
          </a:prstGeom>
        </p:spPr>
      </p:pic>
      <p:grpSp>
        <p:nvGrpSpPr>
          <p:cNvPr id="8" name="群組 7"/>
          <p:cNvGrpSpPr/>
          <p:nvPr/>
        </p:nvGrpSpPr>
        <p:grpSpPr>
          <a:xfrm>
            <a:off x="6517298" y="1984482"/>
            <a:ext cx="2082871" cy="977238"/>
            <a:chOff x="1837869" y="4864550"/>
            <a:chExt cx="2777161" cy="1302984"/>
          </a:xfrm>
        </p:grpSpPr>
        <p:pic>
          <p:nvPicPr>
            <p:cNvPr id="9" name="圖片 8"/>
            <p:cNvPicPr>
              <a:picLocks noChangeAspect="1"/>
            </p:cNvPicPr>
            <p:nvPr/>
          </p:nvPicPr>
          <p:blipFill rotWithShape="1">
            <a:blip r:embed="rId3" cstate="print">
              <a:extLst>
                <a:ext uri="{28A0092B-C50C-407E-A947-70E740481C1C}">
                  <a14:useLocalDpi xmlns="" xmlns:a14="http://schemas.microsoft.com/office/drawing/2010/main" val="0"/>
                </a:ext>
              </a:extLst>
            </a:blip>
            <a:srcRect l="12078" r="11373"/>
            <a:stretch/>
          </p:blipFill>
          <p:spPr>
            <a:xfrm rot="5400000">
              <a:off x="1824685" y="4877734"/>
              <a:ext cx="1302983" cy="1276616"/>
            </a:xfrm>
            <a:prstGeom prst="rect">
              <a:avLst/>
            </a:prstGeom>
          </p:spPr>
        </p:pic>
        <p:pic>
          <p:nvPicPr>
            <p:cNvPr id="10" name="圖片 9"/>
            <p:cNvPicPr>
              <a:picLocks noChangeAspect="1"/>
            </p:cNvPicPr>
            <p:nvPr/>
          </p:nvPicPr>
          <p:blipFill rotWithShape="1">
            <a:blip r:embed="rId4" cstate="print">
              <a:extLst>
                <a:ext uri="{28A0092B-C50C-407E-A947-70E740481C1C}">
                  <a14:useLocalDpi xmlns="" xmlns:a14="http://schemas.microsoft.com/office/drawing/2010/main" val="0"/>
                </a:ext>
              </a:extLst>
            </a:blip>
            <a:srcRect l="3281" t="2444" r="24684"/>
            <a:stretch/>
          </p:blipFill>
          <p:spPr>
            <a:xfrm>
              <a:off x="3179030" y="4864551"/>
              <a:ext cx="1436000" cy="1302983"/>
            </a:xfrm>
            <a:prstGeom prst="rect">
              <a:avLst/>
            </a:prstGeom>
          </p:spPr>
        </p:pic>
      </p:grpSp>
      <p:sp>
        <p:nvSpPr>
          <p:cNvPr id="11" name="文字方塊 10"/>
          <p:cNvSpPr txBox="1"/>
          <p:nvPr/>
        </p:nvSpPr>
        <p:spPr>
          <a:xfrm>
            <a:off x="6607316" y="3035440"/>
            <a:ext cx="1954381" cy="637097"/>
          </a:xfrm>
          <a:prstGeom prst="rect">
            <a:avLst/>
          </a:prstGeom>
          <a:noFill/>
        </p:spPr>
        <p:txBody>
          <a:bodyPr wrap="none" rtlCol="0">
            <a:spAutoFit/>
          </a:bodyPr>
          <a:lstStyle/>
          <a:p>
            <a:pPr algn="ctr"/>
            <a:r>
              <a:rPr lang="zh-TW" altLang="en-US" sz="1800" b="1" dirty="0">
                <a:solidFill>
                  <a:srgbClr val="0000FF"/>
                </a:solidFill>
                <a:latin typeface="微軟正黑體" pitchFamily="34" charset="-120"/>
                <a:ea typeface="微軟正黑體" pitchFamily="34" charset="-120"/>
              </a:rPr>
              <a:t>生物球</a:t>
            </a:r>
            <a:endParaRPr lang="en-US" altLang="zh-TW" sz="1800" b="1" dirty="0">
              <a:solidFill>
                <a:srgbClr val="0000FF"/>
              </a:solidFill>
              <a:latin typeface="微軟正黑體" pitchFamily="34" charset="-120"/>
              <a:ea typeface="微軟正黑體" pitchFamily="34" charset="-120"/>
            </a:endParaRPr>
          </a:p>
          <a:p>
            <a:pPr algn="ctr"/>
            <a:r>
              <a:rPr lang="en-US" altLang="zh-TW" sz="1600" b="1" dirty="0">
                <a:solidFill>
                  <a:srgbClr val="0000FF"/>
                </a:solidFill>
                <a:latin typeface="微軟正黑體" pitchFamily="34" charset="-120"/>
                <a:ea typeface="微軟正黑體" pitchFamily="34" charset="-120"/>
              </a:rPr>
              <a:t>(</a:t>
            </a:r>
            <a:r>
              <a:rPr lang="zh-TW" altLang="en-US" sz="1600" b="1" dirty="0">
                <a:solidFill>
                  <a:srgbClr val="0000FF"/>
                </a:solidFill>
                <a:latin typeface="微軟正黑體" pitchFamily="34" charset="-120"/>
                <a:ea typeface="微軟正黑體" pitchFamily="34" charset="-120"/>
              </a:rPr>
              <a:t>固定化微生物顆粒</a:t>
            </a:r>
            <a:r>
              <a:rPr lang="en-US" altLang="zh-TW" sz="1600" b="1" dirty="0">
                <a:solidFill>
                  <a:srgbClr val="0000FF"/>
                </a:solidFill>
                <a:latin typeface="+mj-ea"/>
                <a:ea typeface="+mj-ea"/>
              </a:rPr>
              <a:t>)</a:t>
            </a:r>
            <a:endParaRPr lang="zh-TW" altLang="en-US" sz="1600" b="1" dirty="0">
              <a:solidFill>
                <a:srgbClr val="0000FF"/>
              </a:solidFill>
              <a:latin typeface="+mj-ea"/>
              <a:ea typeface="+mj-ea"/>
            </a:endParaRPr>
          </a:p>
        </p:txBody>
      </p:sp>
      <p:sp>
        <p:nvSpPr>
          <p:cNvPr id="12" name="文字方塊 11"/>
          <p:cNvSpPr txBox="1"/>
          <p:nvPr/>
        </p:nvSpPr>
        <p:spPr>
          <a:xfrm>
            <a:off x="7353914" y="4896579"/>
            <a:ext cx="646332" cy="341632"/>
          </a:xfrm>
          <a:prstGeom prst="rect">
            <a:avLst/>
          </a:prstGeom>
          <a:noFill/>
        </p:spPr>
        <p:txBody>
          <a:bodyPr wrap="none" rtlCol="0">
            <a:spAutoFit/>
          </a:bodyPr>
          <a:lstStyle/>
          <a:p>
            <a:r>
              <a:rPr lang="en-US" altLang="zh-TW" sz="1800" b="1" dirty="0">
                <a:solidFill>
                  <a:srgbClr val="0000FF"/>
                </a:solidFill>
              </a:rPr>
              <a:t>MBBR</a:t>
            </a:r>
            <a:endParaRPr lang="zh-TW" altLang="en-US" sz="1800" b="1" dirty="0">
              <a:solidFill>
                <a:srgbClr val="0000FF"/>
              </a:solidFill>
            </a:endParaRPr>
          </a:p>
        </p:txBody>
      </p:sp>
      <p:sp>
        <p:nvSpPr>
          <p:cNvPr id="13" name="矩形 12"/>
          <p:cNvSpPr/>
          <p:nvPr/>
        </p:nvSpPr>
        <p:spPr>
          <a:xfrm>
            <a:off x="7459084" y="3935281"/>
            <a:ext cx="427616" cy="104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4</a:t>
            </a:fld>
            <a:endParaRPr lang="zh-TW" altLang="en-US" dirty="0"/>
          </a:p>
        </p:txBody>
      </p:sp>
      <p:pic>
        <p:nvPicPr>
          <p:cNvPr id="5" name="Picture 2"/>
          <p:cNvPicPr>
            <a:picLocks noChangeAspect="1" noChangeArrowheads="1"/>
          </p:cNvPicPr>
          <p:nvPr/>
        </p:nvPicPr>
        <p:blipFill>
          <a:blip r:embed="rId2" cstate="print"/>
          <a:srcRect/>
          <a:stretch>
            <a:fillRect/>
          </a:stretch>
        </p:blipFill>
        <p:spPr bwMode="auto">
          <a:xfrm>
            <a:off x="0" y="1268760"/>
            <a:ext cx="8597900" cy="517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40</a:t>
            </a:fld>
            <a:endParaRPr lang="zh-TW" altLang="en-US" dirty="0"/>
          </a:p>
        </p:txBody>
      </p:sp>
      <p:sp>
        <p:nvSpPr>
          <p:cNvPr id="6" name="標題 1">
            <a:extLst>
              <a:ext uri="{FF2B5EF4-FFF2-40B4-BE49-F238E27FC236}">
                <a16:creationId xmlns="" xmlns:a16="http://schemas.microsoft.com/office/drawing/2014/main" id="{239B49C6-784B-455B-8F0F-F9C4F93D9B66}"/>
              </a:ext>
            </a:extLst>
          </p:cNvPr>
          <p:cNvSpPr txBox="1">
            <a:spLocks/>
          </p:cNvSpPr>
          <p:nvPr/>
        </p:nvSpPr>
        <p:spPr>
          <a:xfrm>
            <a:off x="595203" y="1265314"/>
            <a:ext cx="3898776" cy="684076"/>
          </a:xfrm>
          <a:prstGeom prst="rect">
            <a:avLst/>
          </a:prstGeom>
        </p:spPr>
        <p:txBody>
          <a:bodyPr anchor="ctr">
            <a:normAutofit/>
          </a:bodyPr>
          <a:lstStyle>
            <a:lvl1pPr algn="ctr" rtl="0" eaLnBrk="0" fontAlgn="base" hangingPunct="0">
              <a:lnSpc>
                <a:spcPct val="90000"/>
              </a:lnSpc>
              <a:spcBef>
                <a:spcPct val="0"/>
              </a:spcBef>
              <a:spcAft>
                <a:spcPct val="0"/>
              </a:spcAft>
              <a:defRPr kumimoji="1" sz="4000">
                <a:solidFill>
                  <a:schemeClr val="tx2"/>
                </a:solidFill>
                <a:latin typeface="+mj-lt"/>
                <a:ea typeface="+mj-ea"/>
                <a:cs typeface="+mj-cs"/>
              </a:defRPr>
            </a:lvl1pPr>
            <a:lvl2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2pPr>
            <a:lvl3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3pPr>
            <a:lvl4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4pPr>
            <a:lvl5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5pPr>
            <a:lvl6pPr marL="4572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6pPr>
            <a:lvl7pPr marL="9144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7pPr>
            <a:lvl8pPr marL="13716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8pPr>
            <a:lvl9pPr marL="18288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9pPr>
          </a:lstStyle>
          <a:p>
            <a:r>
              <a:rPr lang="en-US" altLang="zh-TW" sz="2400" b="1" kern="0" dirty="0">
                <a:ln w="12700">
                  <a:solidFill>
                    <a:schemeClr val="accent3">
                      <a:lumMod val="50000"/>
                    </a:schemeClr>
                  </a:solidFill>
                  <a:prstDash val="solid"/>
                </a:ln>
                <a:solidFill>
                  <a:srgbClr val="0000FF"/>
                </a:solidFill>
                <a:effectLst>
                  <a:innerShdw blurRad="177800">
                    <a:schemeClr val="accent3">
                      <a:lumMod val="50000"/>
                    </a:schemeClr>
                  </a:innerShdw>
                </a:effectLst>
                <a:latin typeface="微軟正黑體" pitchFamily="34" charset="-120"/>
                <a:ea typeface="微軟正黑體" pitchFamily="34" charset="-120"/>
              </a:rPr>
              <a:t>1. </a:t>
            </a:r>
            <a:r>
              <a:rPr lang="zh-TW" altLang="en-US" sz="2400" b="1" kern="0" dirty="0">
                <a:ln w="12700">
                  <a:solidFill>
                    <a:schemeClr val="accent3">
                      <a:lumMod val="50000"/>
                    </a:schemeClr>
                  </a:solidFill>
                  <a:prstDash val="solid"/>
                </a:ln>
                <a:solidFill>
                  <a:srgbClr val="0000FF"/>
                </a:solidFill>
                <a:effectLst>
                  <a:innerShdw blurRad="177800">
                    <a:schemeClr val="accent3">
                      <a:lumMod val="50000"/>
                    </a:schemeClr>
                  </a:innerShdw>
                </a:effectLst>
                <a:latin typeface="微軟正黑體" pitchFamily="34" charset="-120"/>
                <a:ea typeface="微軟正黑體" pitchFamily="34" charset="-120"/>
              </a:rPr>
              <a:t>尿布回收清洗廢水處理</a:t>
            </a:r>
          </a:p>
        </p:txBody>
      </p:sp>
      <p:pic>
        <p:nvPicPr>
          <p:cNvPr id="7" name="圖片 6">
            <a:extLst>
              <a:ext uri="{FF2B5EF4-FFF2-40B4-BE49-F238E27FC236}">
                <a16:creationId xmlns="" xmlns:a16="http://schemas.microsoft.com/office/drawing/2014/main" id="{A5E74F47-6406-4A03-A6C2-6DE531ADC8D7}"/>
              </a:ext>
            </a:extLst>
          </p:cNvPr>
          <p:cNvPicPr>
            <a:picLocks noChangeAspect="1"/>
          </p:cNvPicPr>
          <p:nvPr/>
        </p:nvPicPr>
        <p:blipFill>
          <a:blip r:embed="rId2" cstate="print"/>
          <a:stretch>
            <a:fillRect/>
          </a:stretch>
        </p:blipFill>
        <p:spPr>
          <a:xfrm>
            <a:off x="468710" y="1740222"/>
            <a:ext cx="4201090" cy="2091209"/>
          </a:xfrm>
          <a:prstGeom prst="rect">
            <a:avLst/>
          </a:prstGeom>
        </p:spPr>
      </p:pic>
      <p:sp>
        <p:nvSpPr>
          <p:cNvPr id="8" name="標題 1">
            <a:extLst>
              <a:ext uri="{FF2B5EF4-FFF2-40B4-BE49-F238E27FC236}">
                <a16:creationId xmlns="" xmlns:a16="http://schemas.microsoft.com/office/drawing/2014/main" id="{4B567FE2-B4BC-460E-B5EA-7565E0897E02}"/>
              </a:ext>
            </a:extLst>
          </p:cNvPr>
          <p:cNvSpPr txBox="1">
            <a:spLocks/>
          </p:cNvSpPr>
          <p:nvPr/>
        </p:nvSpPr>
        <p:spPr>
          <a:xfrm>
            <a:off x="467544" y="0"/>
            <a:ext cx="8229600" cy="778098"/>
          </a:xfrm>
          <a:prstGeom prst="rect">
            <a:avLst/>
          </a:prstGeom>
        </p:spPr>
        <p:txBody>
          <a:bodyPr anchor="ctr">
            <a:normAutofit/>
          </a:bodyPr>
          <a:lstStyle>
            <a:lvl1pPr algn="ctr" rtl="0" eaLnBrk="0" fontAlgn="base" hangingPunct="0">
              <a:lnSpc>
                <a:spcPct val="90000"/>
              </a:lnSpc>
              <a:spcBef>
                <a:spcPct val="0"/>
              </a:spcBef>
              <a:spcAft>
                <a:spcPct val="0"/>
              </a:spcAft>
              <a:defRPr kumimoji="1" sz="4000">
                <a:solidFill>
                  <a:schemeClr val="tx2"/>
                </a:solidFill>
                <a:latin typeface="+mj-lt"/>
                <a:ea typeface="+mj-ea"/>
                <a:cs typeface="+mj-cs"/>
              </a:defRPr>
            </a:lvl1pPr>
            <a:lvl2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2pPr>
            <a:lvl3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3pPr>
            <a:lvl4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4pPr>
            <a:lvl5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5pPr>
            <a:lvl6pPr marL="4572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6pPr>
            <a:lvl7pPr marL="9144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7pPr>
            <a:lvl8pPr marL="13716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8pPr>
            <a:lvl9pPr marL="18288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9pPr>
          </a:lstStyle>
          <a:p>
            <a:r>
              <a:rPr lang="zh-TW" altLang="en-US" b="1" kern="0" dirty="0">
                <a:ln w="12700">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生物球應用案例</a:t>
            </a:r>
            <a:r>
              <a:rPr lang="en-US" altLang="zh-TW" sz="3200" b="1" kern="0" dirty="0">
                <a:ln w="12700">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200" b="1" kern="0" dirty="0">
                <a:ln w="12700">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高有機氮廢水</a:t>
            </a:r>
            <a:r>
              <a:rPr lang="en-US" altLang="zh-TW" sz="3200" b="1" kern="0" dirty="0">
                <a:ln w="12700">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3200" b="1" kern="0" dirty="0">
              <a:ln w="12700">
                <a:solidFill>
                  <a:schemeClr val="accent3">
                    <a:lumMod val="50000"/>
                  </a:schemeClr>
                </a:solidFill>
                <a:prstDash val="solid"/>
              </a:ln>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標題 1">
            <a:extLst>
              <a:ext uri="{FF2B5EF4-FFF2-40B4-BE49-F238E27FC236}">
                <a16:creationId xmlns="" xmlns:a16="http://schemas.microsoft.com/office/drawing/2014/main" id="{19C4CBCF-90BF-4B28-8034-604A70D4BACC}"/>
              </a:ext>
            </a:extLst>
          </p:cNvPr>
          <p:cNvSpPr txBox="1">
            <a:spLocks/>
          </p:cNvSpPr>
          <p:nvPr/>
        </p:nvSpPr>
        <p:spPr>
          <a:xfrm>
            <a:off x="788655" y="3878567"/>
            <a:ext cx="3898776" cy="684076"/>
          </a:xfrm>
          <a:prstGeom prst="rect">
            <a:avLst/>
          </a:prstGeom>
        </p:spPr>
        <p:txBody>
          <a:bodyPr anchor="ctr">
            <a:normAutofit/>
          </a:bodyPr>
          <a:lstStyle>
            <a:lvl1pPr algn="ctr" rtl="0" eaLnBrk="0" fontAlgn="base" hangingPunct="0">
              <a:lnSpc>
                <a:spcPct val="90000"/>
              </a:lnSpc>
              <a:spcBef>
                <a:spcPct val="0"/>
              </a:spcBef>
              <a:spcAft>
                <a:spcPct val="0"/>
              </a:spcAft>
              <a:defRPr kumimoji="1" sz="4000">
                <a:solidFill>
                  <a:schemeClr val="tx2"/>
                </a:solidFill>
                <a:latin typeface="+mj-lt"/>
                <a:ea typeface="+mj-ea"/>
                <a:cs typeface="+mj-cs"/>
              </a:defRPr>
            </a:lvl1pPr>
            <a:lvl2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2pPr>
            <a:lvl3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3pPr>
            <a:lvl4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4pPr>
            <a:lvl5pPr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5pPr>
            <a:lvl6pPr marL="4572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6pPr>
            <a:lvl7pPr marL="9144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7pPr>
            <a:lvl8pPr marL="13716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8pPr>
            <a:lvl9pPr marL="1828800" algn="ctr" rtl="0" eaLnBrk="0" fontAlgn="base" hangingPunct="0">
              <a:lnSpc>
                <a:spcPct val="90000"/>
              </a:lnSpc>
              <a:spcBef>
                <a:spcPct val="0"/>
              </a:spcBef>
              <a:spcAft>
                <a:spcPct val="0"/>
              </a:spcAft>
              <a:defRPr kumimoji="1" sz="4000">
                <a:solidFill>
                  <a:schemeClr val="tx2"/>
                </a:solidFill>
                <a:latin typeface="華康中黑體" pitchFamily="49" charset="-120"/>
                <a:ea typeface="華康中黑體" pitchFamily="49" charset="-120"/>
              </a:defRPr>
            </a:lvl9pPr>
          </a:lstStyle>
          <a:p>
            <a:pPr algn="l"/>
            <a:r>
              <a:rPr lang="en-US" altLang="zh-TW" sz="2400" b="1" kern="0" dirty="0">
                <a:ln w="12700">
                  <a:solidFill>
                    <a:schemeClr val="accent3">
                      <a:lumMod val="50000"/>
                    </a:schemeClr>
                  </a:solidFill>
                  <a:prstDash val="solid"/>
                </a:ln>
                <a:solidFill>
                  <a:srgbClr val="0000FF"/>
                </a:solidFill>
                <a:effectLst>
                  <a:innerShdw blurRad="177800">
                    <a:schemeClr val="accent3">
                      <a:lumMod val="50000"/>
                    </a:schemeClr>
                  </a:innerShdw>
                </a:effectLst>
                <a:latin typeface="微軟正黑體" pitchFamily="34" charset="-120"/>
                <a:ea typeface="微軟正黑體" pitchFamily="34" charset="-120"/>
              </a:rPr>
              <a:t>2. </a:t>
            </a:r>
            <a:r>
              <a:rPr lang="zh-TW" altLang="en-US" sz="2400" b="1" kern="0" dirty="0">
                <a:ln w="12700">
                  <a:solidFill>
                    <a:schemeClr val="accent3">
                      <a:lumMod val="50000"/>
                    </a:schemeClr>
                  </a:solidFill>
                  <a:prstDash val="solid"/>
                </a:ln>
                <a:solidFill>
                  <a:srgbClr val="0000FF"/>
                </a:solidFill>
                <a:effectLst>
                  <a:innerShdw blurRad="177800">
                    <a:schemeClr val="accent3">
                      <a:lumMod val="50000"/>
                    </a:schemeClr>
                  </a:innerShdw>
                </a:effectLst>
                <a:latin typeface="微軟正黑體" pitchFamily="34" charset="-120"/>
                <a:ea typeface="微軟正黑體" pitchFamily="34" charset="-120"/>
              </a:rPr>
              <a:t>污泥水解廢水處理</a:t>
            </a:r>
          </a:p>
        </p:txBody>
      </p:sp>
      <p:graphicFrame>
        <p:nvGraphicFramePr>
          <p:cNvPr id="10" name="表格 9">
            <a:extLst>
              <a:ext uri="{FF2B5EF4-FFF2-40B4-BE49-F238E27FC236}">
                <a16:creationId xmlns="" xmlns:a16="http://schemas.microsoft.com/office/drawing/2014/main" id="{6C1C0E79-F65E-40EC-8079-3EE3B7D98701}"/>
              </a:ext>
            </a:extLst>
          </p:cNvPr>
          <p:cNvGraphicFramePr>
            <a:graphicFrameLocks noGrp="1"/>
          </p:cNvGraphicFramePr>
          <p:nvPr>
            <p:extLst>
              <p:ext uri="{D42A27DB-BD31-4B8C-83A1-F6EECF244321}">
                <p14:modId xmlns="" xmlns:p14="http://schemas.microsoft.com/office/powerpoint/2010/main" val="1221668525"/>
              </p:ext>
            </p:extLst>
          </p:nvPr>
        </p:nvGraphicFramePr>
        <p:xfrm>
          <a:off x="1799692" y="4562643"/>
          <a:ext cx="6070600" cy="1424940"/>
        </p:xfrm>
        <a:graphic>
          <a:graphicData uri="http://schemas.openxmlformats.org/drawingml/2006/table">
            <a:tbl>
              <a:tblPr>
                <a:tableStyleId>{5C22544A-7EE6-4342-B048-85BDC9FD1C3A}</a:tableStyleId>
              </a:tblPr>
              <a:tblGrid>
                <a:gridCol w="1117600">
                  <a:extLst>
                    <a:ext uri="{9D8B030D-6E8A-4147-A177-3AD203B41FA5}">
                      <a16:colId xmlns="" xmlns:a16="http://schemas.microsoft.com/office/drawing/2014/main" val="1766983174"/>
                    </a:ext>
                  </a:extLst>
                </a:gridCol>
                <a:gridCol w="1244600">
                  <a:extLst>
                    <a:ext uri="{9D8B030D-6E8A-4147-A177-3AD203B41FA5}">
                      <a16:colId xmlns="" xmlns:a16="http://schemas.microsoft.com/office/drawing/2014/main" val="2569242468"/>
                    </a:ext>
                  </a:extLst>
                </a:gridCol>
                <a:gridCol w="1130300">
                  <a:extLst>
                    <a:ext uri="{9D8B030D-6E8A-4147-A177-3AD203B41FA5}">
                      <a16:colId xmlns="" xmlns:a16="http://schemas.microsoft.com/office/drawing/2014/main" val="1954720701"/>
                    </a:ext>
                  </a:extLst>
                </a:gridCol>
                <a:gridCol w="1079500">
                  <a:extLst>
                    <a:ext uri="{9D8B030D-6E8A-4147-A177-3AD203B41FA5}">
                      <a16:colId xmlns="" xmlns:a16="http://schemas.microsoft.com/office/drawing/2014/main" val="1086484247"/>
                    </a:ext>
                  </a:extLst>
                </a:gridCol>
                <a:gridCol w="1498600">
                  <a:extLst>
                    <a:ext uri="{9D8B030D-6E8A-4147-A177-3AD203B41FA5}">
                      <a16:colId xmlns="" xmlns:a16="http://schemas.microsoft.com/office/drawing/2014/main" val="246476083"/>
                    </a:ext>
                  </a:extLst>
                </a:gridCol>
              </a:tblGrid>
              <a:tr h="281940">
                <a:tc>
                  <a:txBody>
                    <a:bodyPr/>
                    <a:lstStyle/>
                    <a:p>
                      <a:pPr algn="ctr" fontAlgn="ctr"/>
                      <a:r>
                        <a:rPr lang="zh-TW" altLang="en-US" sz="1600" b="0" i="0" u="none" strike="noStrike" dirty="0" smtClean="0">
                          <a:solidFill>
                            <a:srgbClr val="0000FF"/>
                          </a:solidFill>
                          <a:effectLst/>
                          <a:latin typeface="Times New Roman" pitchFamily="18" charset="0"/>
                          <a:ea typeface="標楷體" pitchFamily="65" charset="-120"/>
                          <a:cs typeface="Times New Roman" pitchFamily="18" charset="0"/>
                        </a:rPr>
                        <a:t>水質</a:t>
                      </a:r>
                      <a:endParaRPr lang="zh-TW" alt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sz="1600" u="none" strike="noStrike" dirty="0">
                          <a:solidFill>
                            <a:srgbClr val="0000FF"/>
                          </a:solidFill>
                          <a:effectLst/>
                          <a:latin typeface="Times New Roman" pitchFamily="18" charset="0"/>
                          <a:ea typeface="標楷體" pitchFamily="65" charset="-120"/>
                          <a:cs typeface="Times New Roman" pitchFamily="18" charset="0"/>
                        </a:rPr>
                        <a:t>COD(mg/L)</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zh-TW" altLang="en-US" sz="1600" u="none" strike="noStrike" dirty="0">
                          <a:solidFill>
                            <a:srgbClr val="0000FF"/>
                          </a:solidFill>
                          <a:effectLst/>
                          <a:latin typeface="Times New Roman" pitchFamily="18" charset="0"/>
                          <a:ea typeface="標楷體" pitchFamily="65" charset="-120"/>
                          <a:cs typeface="Times New Roman" pitchFamily="18" charset="0"/>
                        </a:rPr>
                        <a:t>總氮</a:t>
                      </a:r>
                      <a:r>
                        <a:rPr lang="en-US" altLang="zh-TW" sz="1600" u="none" strike="noStrike" dirty="0">
                          <a:solidFill>
                            <a:srgbClr val="0000FF"/>
                          </a:solidFill>
                          <a:effectLst/>
                          <a:latin typeface="Times New Roman" pitchFamily="18" charset="0"/>
                          <a:ea typeface="標楷體" pitchFamily="65" charset="-120"/>
                          <a:cs typeface="Times New Roman" pitchFamily="18" charset="0"/>
                        </a:rPr>
                        <a:t>(</a:t>
                      </a:r>
                      <a:r>
                        <a:rPr lang="en-US" sz="1600" u="none" strike="noStrike" dirty="0">
                          <a:solidFill>
                            <a:srgbClr val="0000FF"/>
                          </a:solidFill>
                          <a:effectLst/>
                          <a:latin typeface="Times New Roman" pitchFamily="18" charset="0"/>
                          <a:ea typeface="標楷體" pitchFamily="65" charset="-120"/>
                          <a:cs typeface="Times New Roman" pitchFamily="18" charset="0"/>
                        </a:rPr>
                        <a:t>mg/L)</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zh-TW" altLang="en-US" sz="1600" u="none" strike="noStrike" dirty="0">
                          <a:solidFill>
                            <a:srgbClr val="0000FF"/>
                          </a:solidFill>
                          <a:effectLst/>
                          <a:latin typeface="Times New Roman" pitchFamily="18" charset="0"/>
                          <a:ea typeface="標楷體" pitchFamily="65" charset="-120"/>
                          <a:cs typeface="Times New Roman" pitchFamily="18" charset="0"/>
                        </a:rPr>
                        <a:t>氨氮</a:t>
                      </a:r>
                      <a:r>
                        <a:rPr lang="en-US" altLang="zh-TW" sz="1600" u="none" strike="noStrike" dirty="0">
                          <a:solidFill>
                            <a:srgbClr val="0000FF"/>
                          </a:solidFill>
                          <a:effectLst/>
                          <a:latin typeface="Times New Roman" pitchFamily="18" charset="0"/>
                          <a:ea typeface="標楷體" pitchFamily="65" charset="-120"/>
                          <a:cs typeface="Times New Roman" pitchFamily="18" charset="0"/>
                        </a:rPr>
                        <a:t>(</a:t>
                      </a:r>
                      <a:r>
                        <a:rPr lang="en-US" sz="1600" u="none" strike="noStrike" dirty="0">
                          <a:solidFill>
                            <a:srgbClr val="0000FF"/>
                          </a:solidFill>
                          <a:effectLst/>
                          <a:latin typeface="Times New Roman" pitchFamily="18" charset="0"/>
                          <a:ea typeface="標楷體" pitchFamily="65" charset="-120"/>
                          <a:cs typeface="Times New Roman" pitchFamily="18" charset="0"/>
                        </a:rPr>
                        <a:t>mg/L)</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zh-TW" altLang="en-US" sz="1600" u="none" strike="noStrike" dirty="0">
                          <a:solidFill>
                            <a:srgbClr val="0000FF"/>
                          </a:solidFill>
                          <a:effectLst/>
                          <a:latin typeface="Times New Roman" pitchFamily="18" charset="0"/>
                          <a:ea typeface="標楷體" pitchFamily="65" charset="-120"/>
                          <a:cs typeface="Times New Roman" pitchFamily="18" charset="0"/>
                        </a:rPr>
                        <a:t>硝酸鹽氮</a:t>
                      </a:r>
                      <a:r>
                        <a:rPr lang="en-US" altLang="zh-TW" sz="1600" u="none" strike="noStrike" dirty="0">
                          <a:solidFill>
                            <a:srgbClr val="0000FF"/>
                          </a:solidFill>
                          <a:effectLst/>
                          <a:latin typeface="Times New Roman" pitchFamily="18" charset="0"/>
                          <a:ea typeface="標楷體" pitchFamily="65" charset="-120"/>
                          <a:cs typeface="Times New Roman" pitchFamily="18" charset="0"/>
                        </a:rPr>
                        <a:t>(</a:t>
                      </a:r>
                      <a:r>
                        <a:rPr lang="en-US" sz="1600" u="none" strike="noStrike" dirty="0">
                          <a:solidFill>
                            <a:srgbClr val="0000FF"/>
                          </a:solidFill>
                          <a:effectLst/>
                          <a:latin typeface="Times New Roman" pitchFamily="18" charset="0"/>
                          <a:ea typeface="標楷體" pitchFamily="65" charset="-120"/>
                          <a:cs typeface="Times New Roman" pitchFamily="18" charset="0"/>
                        </a:rPr>
                        <a:t>mg/L)</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extLst>
                  <a:ext uri="{0D108BD9-81ED-4DB2-BD59-A6C34878D82A}">
                    <a16:rowId xmlns="" xmlns:a16="http://schemas.microsoft.com/office/drawing/2014/main" val="777108978"/>
                  </a:ext>
                </a:extLst>
              </a:tr>
              <a:tr h="281940">
                <a:tc>
                  <a:txBody>
                    <a:bodyPr/>
                    <a:lstStyle/>
                    <a:p>
                      <a:pPr algn="ctr" fontAlgn="ctr"/>
                      <a:r>
                        <a:rPr lang="zh-TW" altLang="en-US" sz="1600" u="none" strike="noStrike">
                          <a:solidFill>
                            <a:srgbClr val="0000FF"/>
                          </a:solidFill>
                          <a:effectLst/>
                          <a:latin typeface="Times New Roman" pitchFamily="18" charset="0"/>
                          <a:ea typeface="標楷體" pitchFamily="65" charset="-120"/>
                          <a:cs typeface="Times New Roman" pitchFamily="18" charset="0"/>
                        </a:rPr>
                        <a:t>處理前</a:t>
                      </a:r>
                      <a:endParaRPr lang="zh-TW" altLang="en-US"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a:solidFill>
                            <a:srgbClr val="0000FF"/>
                          </a:solidFill>
                          <a:effectLst/>
                          <a:latin typeface="Times New Roman" pitchFamily="18" charset="0"/>
                          <a:ea typeface="標楷體" pitchFamily="65" charset="-120"/>
                          <a:cs typeface="Times New Roman" pitchFamily="18" charset="0"/>
                        </a:rPr>
                        <a:t>506</a:t>
                      </a:r>
                      <a:endParaRPr lang="en-US" altLang="zh-TW"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a:solidFill>
                            <a:srgbClr val="0000FF"/>
                          </a:solidFill>
                          <a:effectLst/>
                          <a:latin typeface="Times New Roman" pitchFamily="18" charset="0"/>
                          <a:ea typeface="標楷體" pitchFamily="65" charset="-120"/>
                          <a:cs typeface="Times New Roman" pitchFamily="18" charset="0"/>
                        </a:rPr>
                        <a:t>195</a:t>
                      </a:r>
                      <a:endParaRPr lang="en-US" altLang="zh-TW"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129</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63.3</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extLst>
                  <a:ext uri="{0D108BD9-81ED-4DB2-BD59-A6C34878D82A}">
                    <a16:rowId xmlns="" xmlns:a16="http://schemas.microsoft.com/office/drawing/2014/main" val="1064836204"/>
                  </a:ext>
                </a:extLst>
              </a:tr>
              <a:tr h="289560">
                <a:tc>
                  <a:txBody>
                    <a:bodyPr/>
                    <a:lstStyle/>
                    <a:p>
                      <a:pPr algn="ctr" fontAlgn="ctr"/>
                      <a:r>
                        <a:rPr lang="zh-TW" altLang="en-US" sz="1600" u="none" strike="noStrike">
                          <a:solidFill>
                            <a:srgbClr val="0000FF"/>
                          </a:solidFill>
                          <a:effectLst/>
                          <a:latin typeface="Times New Roman" pitchFamily="18" charset="0"/>
                          <a:ea typeface="標楷體" pitchFamily="65" charset="-120"/>
                          <a:cs typeface="Times New Roman" pitchFamily="18" charset="0"/>
                        </a:rPr>
                        <a:t>處理後</a:t>
                      </a:r>
                      <a:endParaRPr lang="zh-TW" altLang="en-US"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a:solidFill>
                            <a:srgbClr val="0000FF"/>
                          </a:solidFill>
                          <a:effectLst/>
                          <a:latin typeface="Times New Roman" pitchFamily="18" charset="0"/>
                          <a:ea typeface="標楷體" pitchFamily="65" charset="-120"/>
                          <a:cs typeface="Times New Roman" pitchFamily="18" charset="0"/>
                        </a:rPr>
                        <a:t>405(</a:t>
                      </a:r>
                      <a:r>
                        <a:rPr lang="zh-TW" altLang="en-US" sz="1600" u="none" strike="noStrike">
                          <a:solidFill>
                            <a:srgbClr val="0000FF"/>
                          </a:solidFill>
                          <a:effectLst/>
                          <a:latin typeface="Times New Roman" pitchFamily="18" charset="0"/>
                          <a:ea typeface="標楷體" pitchFamily="65" charset="-120"/>
                          <a:cs typeface="Times New Roman" pitchFamily="18" charset="0"/>
                        </a:rPr>
                        <a:t>外添加</a:t>
                      </a:r>
                      <a:r>
                        <a:rPr lang="en-US" altLang="zh-TW" sz="1600" u="none" strike="noStrike">
                          <a:solidFill>
                            <a:srgbClr val="0000FF"/>
                          </a:solidFill>
                          <a:effectLst/>
                          <a:latin typeface="Times New Roman" pitchFamily="18" charset="0"/>
                          <a:ea typeface="標楷體" pitchFamily="65" charset="-120"/>
                          <a:cs typeface="Times New Roman" pitchFamily="18" charset="0"/>
                        </a:rPr>
                        <a:t>)</a:t>
                      </a:r>
                      <a:endParaRPr lang="en-US" altLang="zh-TW"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a:solidFill>
                            <a:srgbClr val="0000FF"/>
                          </a:solidFill>
                          <a:effectLst/>
                          <a:latin typeface="Times New Roman" pitchFamily="18" charset="0"/>
                          <a:ea typeface="標楷體" pitchFamily="65" charset="-120"/>
                          <a:cs typeface="Times New Roman" pitchFamily="18" charset="0"/>
                        </a:rPr>
                        <a:t>54.6</a:t>
                      </a:r>
                      <a:endParaRPr lang="en-US" altLang="zh-TW"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a:solidFill>
                            <a:srgbClr val="0000FF"/>
                          </a:solidFill>
                          <a:effectLst/>
                          <a:latin typeface="Times New Roman" pitchFamily="18" charset="0"/>
                          <a:ea typeface="標楷體" pitchFamily="65" charset="-120"/>
                          <a:cs typeface="Times New Roman" pitchFamily="18" charset="0"/>
                        </a:rPr>
                        <a:t>30.4</a:t>
                      </a:r>
                      <a:endParaRPr lang="en-US" altLang="zh-TW"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3.7</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extLst>
                  <a:ext uri="{0D108BD9-81ED-4DB2-BD59-A6C34878D82A}">
                    <a16:rowId xmlns="" xmlns:a16="http://schemas.microsoft.com/office/drawing/2014/main" val="680898075"/>
                  </a:ext>
                </a:extLst>
              </a:tr>
              <a:tr h="289560">
                <a:tc>
                  <a:txBody>
                    <a:bodyPr/>
                    <a:lstStyle/>
                    <a:p>
                      <a:pPr algn="ctr" fontAlgn="ctr"/>
                      <a:r>
                        <a:rPr lang="zh-TW" altLang="en-US" sz="1600" u="none" strike="noStrike">
                          <a:solidFill>
                            <a:srgbClr val="0000FF"/>
                          </a:solidFill>
                          <a:effectLst/>
                          <a:latin typeface="Times New Roman" pitchFamily="18" charset="0"/>
                          <a:ea typeface="標楷體" pitchFamily="65" charset="-120"/>
                          <a:cs typeface="Times New Roman" pitchFamily="18" charset="0"/>
                        </a:rPr>
                        <a:t>去除率</a:t>
                      </a:r>
                      <a:r>
                        <a:rPr lang="en-US" altLang="zh-TW" sz="1600" u="none" strike="noStrike">
                          <a:solidFill>
                            <a:srgbClr val="0000FF"/>
                          </a:solidFill>
                          <a:effectLst/>
                          <a:latin typeface="Times New Roman" pitchFamily="18" charset="0"/>
                          <a:ea typeface="標楷體" pitchFamily="65" charset="-120"/>
                          <a:cs typeface="Times New Roman" pitchFamily="18" charset="0"/>
                        </a:rPr>
                        <a:t>(%)</a:t>
                      </a:r>
                      <a:endParaRPr lang="en-US" altLang="zh-TW" sz="1600" b="1"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a:solidFill>
                            <a:srgbClr val="0000FF"/>
                          </a:solidFill>
                          <a:effectLst/>
                          <a:latin typeface="Times New Roman" pitchFamily="18" charset="0"/>
                          <a:ea typeface="標楷體" pitchFamily="65" charset="-120"/>
                          <a:cs typeface="Times New Roman" pitchFamily="18" charset="0"/>
                        </a:rPr>
                        <a:t>-</a:t>
                      </a:r>
                      <a:endParaRPr lang="en-US" altLang="zh-TW"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72.0%</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76.5%</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94.2%</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extLst>
                  <a:ext uri="{0D108BD9-81ED-4DB2-BD59-A6C34878D82A}">
                    <a16:rowId xmlns="" xmlns:a16="http://schemas.microsoft.com/office/drawing/2014/main" val="47142701"/>
                  </a:ext>
                </a:extLst>
              </a:tr>
              <a:tr h="281940">
                <a:tc>
                  <a:txBody>
                    <a:bodyPr/>
                    <a:lstStyle/>
                    <a:p>
                      <a:pPr algn="l" fontAlgn="ctr"/>
                      <a:r>
                        <a:rPr lang="zh-TW" altLang="en-US" sz="1600" u="none" strike="noStrike">
                          <a:solidFill>
                            <a:srgbClr val="0000FF"/>
                          </a:solidFill>
                          <a:effectLst/>
                          <a:latin typeface="Times New Roman" pitchFamily="18" charset="0"/>
                          <a:ea typeface="標楷體" pitchFamily="65" charset="-120"/>
                          <a:cs typeface="Times New Roman" pitchFamily="18" charset="0"/>
                        </a:rPr>
                        <a:t>　</a:t>
                      </a:r>
                      <a:endParaRPr lang="zh-TW" altLang="en-US"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gridSpan="4">
                  <a:txBody>
                    <a:bodyPr/>
                    <a:lstStyle/>
                    <a:p>
                      <a:pPr algn="l" fontAlgn="ctr"/>
                      <a:r>
                        <a:rPr lang="zh-TW" altLang="en-US" sz="1600" u="none" strike="noStrike" dirty="0">
                          <a:solidFill>
                            <a:srgbClr val="0000FF"/>
                          </a:solidFill>
                          <a:effectLst/>
                          <a:latin typeface="Times New Roman" pitchFamily="18" charset="0"/>
                          <a:ea typeface="標楷體" pitchFamily="65" charset="-120"/>
                          <a:cs typeface="Times New Roman" pitchFamily="18" charset="0"/>
                        </a:rPr>
                        <a:t>額外添加</a:t>
                      </a:r>
                      <a:r>
                        <a:rPr lang="zh-TW" altLang="en-US" sz="1600" u="none" strike="noStrike" dirty="0" smtClean="0">
                          <a:solidFill>
                            <a:srgbClr val="0000FF"/>
                          </a:solidFill>
                          <a:effectLst/>
                          <a:latin typeface="Times New Roman" pitchFamily="18" charset="0"/>
                          <a:ea typeface="標楷體" pitchFamily="65" charset="-120"/>
                          <a:cs typeface="Times New Roman" pitchFamily="18" charset="0"/>
                        </a:rPr>
                        <a:t>葡萄糖 </a:t>
                      </a:r>
                      <a:r>
                        <a:rPr lang="en-US" altLang="zh-TW" sz="1600" u="none" strike="noStrike" dirty="0" smtClean="0">
                          <a:solidFill>
                            <a:srgbClr val="0000FF"/>
                          </a:solidFill>
                          <a:effectLst/>
                          <a:latin typeface="Times New Roman" pitchFamily="18" charset="0"/>
                          <a:ea typeface="標楷體" pitchFamily="65" charset="-120"/>
                          <a:cs typeface="Times New Roman" pitchFamily="18" charset="0"/>
                        </a:rPr>
                        <a:t>500 </a:t>
                      </a:r>
                      <a:r>
                        <a:rPr lang="en-US" sz="1600" u="none" strike="noStrike" dirty="0">
                          <a:solidFill>
                            <a:srgbClr val="0000FF"/>
                          </a:solidFill>
                          <a:effectLst/>
                          <a:latin typeface="Times New Roman" pitchFamily="18" charset="0"/>
                          <a:ea typeface="標楷體" pitchFamily="65" charset="-120"/>
                          <a:cs typeface="Times New Roman" pitchFamily="18" charset="0"/>
                        </a:rPr>
                        <a:t>mg/L (</a:t>
                      </a:r>
                      <a:r>
                        <a:rPr lang="zh-TW" altLang="en-US" sz="1600" u="none" strike="noStrike" dirty="0" smtClean="0">
                          <a:solidFill>
                            <a:srgbClr val="0000FF"/>
                          </a:solidFill>
                          <a:effectLst/>
                          <a:latin typeface="Times New Roman" pitchFamily="18" charset="0"/>
                          <a:ea typeface="標楷體" pitchFamily="65" charset="-120"/>
                          <a:cs typeface="Times New Roman" pitchFamily="18" charset="0"/>
                        </a:rPr>
                        <a:t>相當於 </a:t>
                      </a:r>
                      <a:r>
                        <a:rPr lang="en-US" sz="1600" u="none" strike="noStrike" dirty="0" smtClean="0">
                          <a:solidFill>
                            <a:srgbClr val="0000FF"/>
                          </a:solidFill>
                          <a:effectLst/>
                          <a:latin typeface="Times New Roman" pitchFamily="18" charset="0"/>
                          <a:ea typeface="標楷體" pitchFamily="65" charset="-120"/>
                          <a:cs typeface="Times New Roman" pitchFamily="18" charset="0"/>
                        </a:rPr>
                        <a:t>COD </a:t>
                      </a:r>
                      <a:r>
                        <a:rPr lang="en-US" sz="1600" u="none" strike="noStrike" dirty="0">
                          <a:solidFill>
                            <a:srgbClr val="0000FF"/>
                          </a:solidFill>
                          <a:effectLst/>
                          <a:latin typeface="Times New Roman" pitchFamily="18" charset="0"/>
                          <a:ea typeface="標楷體" pitchFamily="65" charset="-120"/>
                          <a:cs typeface="Times New Roman" pitchFamily="18" charset="0"/>
                        </a:rPr>
                        <a:t>500 mg/L)</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932928527"/>
                  </a:ext>
                </a:extLst>
              </a:tr>
            </a:tbl>
          </a:graphicData>
        </a:graphic>
      </p:graphicFrame>
      <p:graphicFrame>
        <p:nvGraphicFramePr>
          <p:cNvPr id="11" name="表格 10">
            <a:extLst>
              <a:ext uri="{FF2B5EF4-FFF2-40B4-BE49-F238E27FC236}">
                <a16:creationId xmlns="" xmlns:a16="http://schemas.microsoft.com/office/drawing/2014/main" id="{FEE4F811-F57C-439D-B8F5-A51D717663EE}"/>
              </a:ext>
            </a:extLst>
          </p:cNvPr>
          <p:cNvGraphicFramePr>
            <a:graphicFrameLocks noGrp="1"/>
          </p:cNvGraphicFramePr>
          <p:nvPr>
            <p:extLst>
              <p:ext uri="{D42A27DB-BD31-4B8C-83A1-F6EECF244321}">
                <p14:modId xmlns="" xmlns:p14="http://schemas.microsoft.com/office/powerpoint/2010/main" val="2623681912"/>
              </p:ext>
            </p:extLst>
          </p:nvPr>
        </p:nvGraphicFramePr>
        <p:xfrm>
          <a:off x="4716016" y="1949390"/>
          <a:ext cx="4320480" cy="1546860"/>
        </p:xfrm>
        <a:graphic>
          <a:graphicData uri="http://schemas.openxmlformats.org/drawingml/2006/table">
            <a:tbl>
              <a:tblPr>
                <a:tableStyleId>{5C22544A-7EE6-4342-B048-85BDC9FD1C3A}</a:tableStyleId>
              </a:tblPr>
              <a:tblGrid>
                <a:gridCol w="735806">
                  <a:extLst>
                    <a:ext uri="{9D8B030D-6E8A-4147-A177-3AD203B41FA5}">
                      <a16:colId xmlns="" xmlns:a16="http://schemas.microsoft.com/office/drawing/2014/main" val="84805608"/>
                    </a:ext>
                  </a:extLst>
                </a:gridCol>
                <a:gridCol w="789786">
                  <a:extLst>
                    <a:ext uri="{9D8B030D-6E8A-4147-A177-3AD203B41FA5}">
                      <a16:colId xmlns="" xmlns:a16="http://schemas.microsoft.com/office/drawing/2014/main" val="3902416402"/>
                    </a:ext>
                  </a:extLst>
                </a:gridCol>
                <a:gridCol w="815543">
                  <a:extLst>
                    <a:ext uri="{9D8B030D-6E8A-4147-A177-3AD203B41FA5}">
                      <a16:colId xmlns="" xmlns:a16="http://schemas.microsoft.com/office/drawing/2014/main" val="2756329219"/>
                    </a:ext>
                  </a:extLst>
                </a:gridCol>
                <a:gridCol w="798174">
                  <a:extLst>
                    <a:ext uri="{9D8B030D-6E8A-4147-A177-3AD203B41FA5}">
                      <a16:colId xmlns="" xmlns:a16="http://schemas.microsoft.com/office/drawing/2014/main" val="4095369686"/>
                    </a:ext>
                  </a:extLst>
                </a:gridCol>
                <a:gridCol w="1181171">
                  <a:extLst>
                    <a:ext uri="{9D8B030D-6E8A-4147-A177-3AD203B41FA5}">
                      <a16:colId xmlns="" xmlns:a16="http://schemas.microsoft.com/office/drawing/2014/main" val="1685063429"/>
                    </a:ext>
                  </a:extLst>
                </a:gridCol>
              </a:tblGrid>
              <a:tr h="388620">
                <a:tc rowSpan="2">
                  <a:txBody>
                    <a:bodyPr/>
                    <a:lstStyle/>
                    <a:p>
                      <a:pPr algn="ctr" rtl="0" fontAlgn="ctr"/>
                      <a:r>
                        <a:rPr lang="zh-TW" altLang="en-US" sz="1600" u="none" strike="noStrike" dirty="0" smtClean="0">
                          <a:solidFill>
                            <a:srgbClr val="0000FF"/>
                          </a:solidFill>
                          <a:effectLst/>
                          <a:latin typeface="Times New Roman" pitchFamily="18" charset="0"/>
                          <a:ea typeface="標楷體" pitchFamily="65" charset="-120"/>
                          <a:cs typeface="Times New Roman" pitchFamily="18" charset="0"/>
                        </a:rPr>
                        <a:t>水質</a:t>
                      </a:r>
                      <a:endParaRPr lang="zh-TW" alt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en-US" sz="1600" u="none" strike="noStrike" dirty="0">
                          <a:solidFill>
                            <a:srgbClr val="0000FF"/>
                          </a:solidFill>
                          <a:effectLst/>
                          <a:latin typeface="Times New Roman" pitchFamily="18" charset="0"/>
                          <a:ea typeface="標楷體" pitchFamily="65" charset="-120"/>
                          <a:cs typeface="Times New Roman" pitchFamily="18" charset="0"/>
                        </a:rPr>
                        <a:t>COD</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zh-TW" altLang="en-US" sz="1600" u="none" strike="noStrike" dirty="0">
                          <a:solidFill>
                            <a:srgbClr val="0000FF"/>
                          </a:solidFill>
                          <a:effectLst/>
                          <a:latin typeface="Times New Roman" pitchFamily="18" charset="0"/>
                          <a:ea typeface="標楷體" pitchFamily="65" charset="-120"/>
                          <a:cs typeface="Times New Roman" pitchFamily="18" charset="0"/>
                        </a:rPr>
                        <a:t>總氮</a:t>
                      </a:r>
                      <a:endParaRPr lang="zh-TW" alt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zh-TW" altLang="en-US" sz="1600" u="none" strike="noStrike" dirty="0">
                          <a:solidFill>
                            <a:srgbClr val="0000FF"/>
                          </a:solidFill>
                          <a:effectLst/>
                          <a:latin typeface="Times New Roman" pitchFamily="18" charset="0"/>
                          <a:ea typeface="標楷體" pitchFamily="65" charset="-120"/>
                          <a:cs typeface="Times New Roman" pitchFamily="18" charset="0"/>
                        </a:rPr>
                        <a:t>氨氮</a:t>
                      </a:r>
                      <a:endParaRPr lang="zh-TW" alt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zh-TW" altLang="en-US" sz="1600" u="none" strike="noStrike" dirty="0">
                          <a:solidFill>
                            <a:srgbClr val="0000FF"/>
                          </a:solidFill>
                          <a:effectLst/>
                          <a:latin typeface="Times New Roman" pitchFamily="18" charset="0"/>
                          <a:ea typeface="標楷體" pitchFamily="65" charset="-120"/>
                          <a:cs typeface="Times New Roman" pitchFamily="18" charset="0"/>
                        </a:rPr>
                        <a:t>硝酸鹽氮</a:t>
                      </a:r>
                      <a:endParaRPr lang="zh-TW" alt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extLst>
                  <a:ext uri="{0D108BD9-81ED-4DB2-BD59-A6C34878D82A}">
                    <a16:rowId xmlns="" xmlns:a16="http://schemas.microsoft.com/office/drawing/2014/main" val="444605288"/>
                  </a:ext>
                </a:extLst>
              </a:tr>
              <a:tr h="312420">
                <a:tc vMerge="1">
                  <a:txBody>
                    <a:bodyPr/>
                    <a:lstStyle/>
                    <a:p>
                      <a:endParaRPr lang="zh-TW" altLang="en-US"/>
                    </a:p>
                  </a:txBody>
                  <a:tcPr/>
                </a:tc>
                <a:tc>
                  <a:txBody>
                    <a:bodyPr/>
                    <a:lstStyle/>
                    <a:p>
                      <a:pPr algn="ctr" rtl="0" fontAlgn="ctr"/>
                      <a:r>
                        <a:rPr lang="en-US" sz="1600" u="none" strike="noStrike" dirty="0">
                          <a:solidFill>
                            <a:srgbClr val="0000FF"/>
                          </a:solidFill>
                          <a:effectLst/>
                          <a:latin typeface="Times New Roman" pitchFamily="18" charset="0"/>
                          <a:ea typeface="標楷體" pitchFamily="65" charset="-120"/>
                          <a:cs typeface="Times New Roman" pitchFamily="18" charset="0"/>
                        </a:rPr>
                        <a:t>(mg/L)</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en-US" sz="1600" u="none" strike="noStrike" dirty="0">
                          <a:solidFill>
                            <a:srgbClr val="0000FF"/>
                          </a:solidFill>
                          <a:effectLst/>
                          <a:latin typeface="Times New Roman" pitchFamily="18" charset="0"/>
                          <a:ea typeface="標楷體" pitchFamily="65" charset="-120"/>
                          <a:cs typeface="Times New Roman" pitchFamily="18" charset="0"/>
                        </a:rPr>
                        <a:t>(mg/L)</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en-US" sz="1600" u="none" strike="noStrike" dirty="0">
                          <a:solidFill>
                            <a:srgbClr val="0000FF"/>
                          </a:solidFill>
                          <a:effectLst/>
                          <a:latin typeface="Times New Roman" pitchFamily="18" charset="0"/>
                          <a:ea typeface="標楷體" pitchFamily="65" charset="-120"/>
                          <a:cs typeface="Times New Roman" pitchFamily="18" charset="0"/>
                        </a:rPr>
                        <a:t>(mg/L)</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en-US" sz="1600" u="none" strike="noStrike" dirty="0">
                          <a:solidFill>
                            <a:srgbClr val="0000FF"/>
                          </a:solidFill>
                          <a:effectLst/>
                          <a:latin typeface="Times New Roman" pitchFamily="18" charset="0"/>
                          <a:ea typeface="標楷體" pitchFamily="65" charset="-120"/>
                          <a:cs typeface="Times New Roman" pitchFamily="18" charset="0"/>
                        </a:rPr>
                        <a:t>(mg/L)</a:t>
                      </a:r>
                      <a:endParaRPr lang="en-US"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extLst>
                  <a:ext uri="{0D108BD9-81ED-4DB2-BD59-A6C34878D82A}">
                    <a16:rowId xmlns="" xmlns:a16="http://schemas.microsoft.com/office/drawing/2014/main" val="2381517177"/>
                  </a:ext>
                </a:extLst>
              </a:tr>
              <a:tr h="441960">
                <a:tc>
                  <a:txBody>
                    <a:bodyPr/>
                    <a:lstStyle/>
                    <a:p>
                      <a:pPr algn="ctr" rtl="0" fontAlgn="ctr"/>
                      <a:r>
                        <a:rPr lang="zh-TW" altLang="en-US" sz="1600" u="none" strike="noStrike">
                          <a:solidFill>
                            <a:srgbClr val="0000FF"/>
                          </a:solidFill>
                          <a:effectLst/>
                          <a:latin typeface="Times New Roman" pitchFamily="18" charset="0"/>
                          <a:ea typeface="標楷體" pitchFamily="65" charset="-120"/>
                          <a:cs typeface="Times New Roman" pitchFamily="18" charset="0"/>
                        </a:rPr>
                        <a:t>處理前</a:t>
                      </a:r>
                      <a:endParaRPr lang="zh-TW" altLang="en-US"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777</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414</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59</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algn="ctr" rtl="0" fontAlgn="ctr"/>
                      <a:r>
                        <a:rPr lang="en-US" altLang="zh-TW" sz="1600" u="none" strike="noStrike" dirty="0">
                          <a:solidFill>
                            <a:srgbClr val="0000FF"/>
                          </a:solidFill>
                          <a:effectLst/>
                          <a:latin typeface="Times New Roman" pitchFamily="18" charset="0"/>
                          <a:ea typeface="標楷體" pitchFamily="65" charset="-120"/>
                          <a:cs typeface="Times New Roman" pitchFamily="18" charset="0"/>
                        </a:rPr>
                        <a:t>1.4</a:t>
                      </a:r>
                      <a:endParaRPr lang="en-US" altLang="zh-TW" sz="1600" b="0" i="0" u="none" strike="noStrike"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extLst>
                  <a:ext uri="{0D108BD9-81ED-4DB2-BD59-A6C34878D82A}">
                    <a16:rowId xmlns="" xmlns:a16="http://schemas.microsoft.com/office/drawing/2014/main" val="3938950237"/>
                  </a:ext>
                </a:extLst>
              </a:tr>
              <a:tr h="403860">
                <a:tc>
                  <a:txBody>
                    <a:bodyPr/>
                    <a:lstStyle/>
                    <a:p>
                      <a:pPr algn="ctr" rtl="0" fontAlgn="ctr"/>
                      <a:r>
                        <a:rPr lang="zh-TW" altLang="en-US" sz="1600" u="none" strike="noStrike">
                          <a:solidFill>
                            <a:srgbClr val="0000FF"/>
                          </a:solidFill>
                          <a:effectLst/>
                          <a:latin typeface="Times New Roman" pitchFamily="18" charset="0"/>
                          <a:ea typeface="標楷體" pitchFamily="65" charset="-120"/>
                          <a:cs typeface="Times New Roman" pitchFamily="18" charset="0"/>
                        </a:rPr>
                        <a:t>處理後</a:t>
                      </a:r>
                      <a:endParaRPr lang="zh-TW" altLang="en-US" sz="1600" b="0" i="0" u="none" strike="noStrike">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marL="0" algn="ctr" defTabSz="914400" rtl="0" eaLnBrk="1" fontAlgn="ctr" latinLnBrk="0" hangingPunct="1"/>
                      <a:r>
                        <a:rPr lang="en-US" altLang="zh-TW" sz="1600" u="none" strike="noStrike" kern="1200" dirty="0">
                          <a:solidFill>
                            <a:srgbClr val="0000FF"/>
                          </a:solidFill>
                          <a:effectLst/>
                          <a:latin typeface="Times New Roman" pitchFamily="18" charset="0"/>
                          <a:ea typeface="標楷體" pitchFamily="65" charset="-120"/>
                          <a:cs typeface="Times New Roman" pitchFamily="18" charset="0"/>
                        </a:rPr>
                        <a:t>444</a:t>
                      </a:r>
                      <a:endParaRPr lang="zh-TW" altLang="en-US" sz="1600" u="none" strike="noStrike" kern="1200" dirty="0">
                        <a:solidFill>
                          <a:srgbClr val="0000FF"/>
                        </a:solidFill>
                        <a:effectLst/>
                        <a:latin typeface="Times New Roman" pitchFamily="18" charset="0"/>
                        <a:ea typeface="標楷體" pitchFamily="65" charset="-120"/>
                        <a:cs typeface="Times New Roman" pitchFamily="18" charset="0"/>
                      </a:endParaRPr>
                    </a:p>
                  </a:txBody>
                  <a:tcPr marL="7620" marR="7620" marT="7620" marB="0" anchor="ctr"/>
                </a:tc>
                <a:tc>
                  <a:txBody>
                    <a:bodyPr/>
                    <a:lstStyle/>
                    <a:p>
                      <a:pPr marL="0" algn="ctr" defTabSz="914400" rtl="0" eaLnBrk="1" fontAlgn="ctr" latinLnBrk="0" hangingPunct="1"/>
                      <a:r>
                        <a:rPr lang="en-US" altLang="zh-TW" sz="1600" u="none" strike="noStrike" kern="1200" dirty="0">
                          <a:solidFill>
                            <a:srgbClr val="0000FF"/>
                          </a:solidFill>
                          <a:effectLst/>
                          <a:latin typeface="Times New Roman" pitchFamily="18" charset="0"/>
                          <a:ea typeface="標楷體" pitchFamily="65" charset="-120"/>
                          <a:cs typeface="Times New Roman" pitchFamily="18" charset="0"/>
                        </a:rPr>
                        <a:t>220</a:t>
                      </a:r>
                      <a:r>
                        <a:rPr lang="zh-TW" altLang="en-US" sz="1600" u="none" strike="noStrike" kern="1200" dirty="0">
                          <a:solidFill>
                            <a:srgbClr val="0000FF"/>
                          </a:solidFill>
                          <a:effectLst/>
                          <a:latin typeface="Times New Roman" pitchFamily="18" charset="0"/>
                          <a:ea typeface="標楷體" pitchFamily="65" charset="-120"/>
                          <a:cs typeface="Times New Roman" pitchFamily="18" charset="0"/>
                        </a:rPr>
                        <a:t>　</a:t>
                      </a:r>
                    </a:p>
                  </a:txBody>
                  <a:tcPr marL="7620" marR="7620" marT="7620" marB="0" anchor="ctr"/>
                </a:tc>
                <a:tc>
                  <a:txBody>
                    <a:bodyPr/>
                    <a:lstStyle/>
                    <a:p>
                      <a:pPr marL="0" algn="ctr" defTabSz="914400" rtl="0" eaLnBrk="1" fontAlgn="ctr" latinLnBrk="0" hangingPunct="1"/>
                      <a:r>
                        <a:rPr lang="en-US" altLang="zh-TW" sz="1600" u="none" strike="noStrike" kern="1200" dirty="0">
                          <a:solidFill>
                            <a:srgbClr val="0000FF"/>
                          </a:solidFill>
                          <a:effectLst/>
                          <a:latin typeface="Times New Roman" pitchFamily="18" charset="0"/>
                          <a:ea typeface="標楷體" pitchFamily="65" charset="-120"/>
                          <a:cs typeface="Times New Roman" pitchFamily="18" charset="0"/>
                        </a:rPr>
                        <a:t>18</a:t>
                      </a:r>
                      <a:r>
                        <a:rPr lang="zh-TW" altLang="en-US" sz="1600" u="none" strike="noStrike" kern="1200" dirty="0">
                          <a:solidFill>
                            <a:srgbClr val="0000FF"/>
                          </a:solidFill>
                          <a:effectLst/>
                          <a:latin typeface="Times New Roman" pitchFamily="18" charset="0"/>
                          <a:ea typeface="標楷體" pitchFamily="65" charset="-120"/>
                          <a:cs typeface="Times New Roman" pitchFamily="18" charset="0"/>
                        </a:rPr>
                        <a:t>　</a:t>
                      </a:r>
                    </a:p>
                  </a:txBody>
                  <a:tcPr marL="7620" marR="7620" marT="7620" marB="0" anchor="ctr"/>
                </a:tc>
                <a:tc>
                  <a:txBody>
                    <a:bodyPr/>
                    <a:lstStyle/>
                    <a:p>
                      <a:pPr marL="0" algn="ctr" defTabSz="914400" rtl="0" eaLnBrk="1" fontAlgn="ctr" latinLnBrk="0" hangingPunct="1"/>
                      <a:r>
                        <a:rPr lang="en-US" altLang="zh-TW" sz="1600" u="none" strike="noStrike" kern="1200" dirty="0">
                          <a:solidFill>
                            <a:srgbClr val="0000FF"/>
                          </a:solidFill>
                          <a:effectLst/>
                          <a:latin typeface="Times New Roman" pitchFamily="18" charset="0"/>
                          <a:ea typeface="標楷體" pitchFamily="65" charset="-120"/>
                          <a:cs typeface="Times New Roman" pitchFamily="18" charset="0"/>
                        </a:rPr>
                        <a:t>0.7</a:t>
                      </a:r>
                      <a:r>
                        <a:rPr lang="zh-TW" altLang="en-US" sz="1600" u="none" strike="noStrike" kern="1200" dirty="0">
                          <a:solidFill>
                            <a:srgbClr val="0000FF"/>
                          </a:solidFill>
                          <a:effectLst/>
                          <a:latin typeface="Times New Roman" pitchFamily="18" charset="0"/>
                          <a:ea typeface="標楷體" pitchFamily="65" charset="-120"/>
                          <a:cs typeface="Times New Roman" pitchFamily="18" charset="0"/>
                        </a:rPr>
                        <a:t>　</a:t>
                      </a:r>
                    </a:p>
                  </a:txBody>
                  <a:tcPr marL="7620" marR="7620" marT="7620" marB="0" anchor="ctr"/>
                </a:tc>
                <a:extLst>
                  <a:ext uri="{0D108BD9-81ED-4DB2-BD59-A6C34878D82A}">
                    <a16:rowId xmlns="" xmlns:a16="http://schemas.microsoft.com/office/drawing/2014/main" val="259246862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642" name="Picture 2"/>
          <p:cNvPicPr>
            <a:picLocks noChangeAspect="1" noChangeArrowheads="1"/>
          </p:cNvPicPr>
          <p:nvPr/>
        </p:nvPicPr>
        <p:blipFill>
          <a:blip r:embed="rId2" cstate="print"/>
          <a:srcRect/>
          <a:stretch>
            <a:fillRect/>
          </a:stretch>
        </p:blipFill>
        <p:spPr bwMode="auto">
          <a:xfrm>
            <a:off x="1019175" y="984250"/>
            <a:ext cx="7105650" cy="48895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666" name="Picture 2"/>
          <p:cNvPicPr>
            <a:picLocks noChangeAspect="1" noChangeArrowheads="1"/>
          </p:cNvPicPr>
          <p:nvPr/>
        </p:nvPicPr>
        <p:blipFill>
          <a:blip r:embed="rId2" cstate="print"/>
          <a:srcRect/>
          <a:stretch>
            <a:fillRect/>
          </a:stretch>
        </p:blipFill>
        <p:spPr bwMode="auto">
          <a:xfrm>
            <a:off x="0" y="984250"/>
            <a:ext cx="9169400" cy="48895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06" name="Picture 2"/>
          <p:cNvPicPr>
            <a:picLocks noChangeAspect="1" noChangeArrowheads="1"/>
          </p:cNvPicPr>
          <p:nvPr/>
        </p:nvPicPr>
        <p:blipFill>
          <a:blip r:embed="rId2" cstate="print"/>
          <a:srcRect/>
          <a:stretch>
            <a:fillRect/>
          </a:stretch>
        </p:blipFill>
        <p:spPr bwMode="auto">
          <a:xfrm>
            <a:off x="149225" y="1025525"/>
            <a:ext cx="8845550" cy="48069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930" name="Picture 2"/>
          <p:cNvPicPr>
            <a:picLocks noChangeAspect="1" noChangeArrowheads="1"/>
          </p:cNvPicPr>
          <p:nvPr/>
        </p:nvPicPr>
        <p:blipFill>
          <a:blip r:embed="rId2" cstate="print"/>
          <a:srcRect/>
          <a:stretch>
            <a:fillRect/>
          </a:stretch>
        </p:blipFill>
        <p:spPr bwMode="auto">
          <a:xfrm>
            <a:off x="323528" y="1196752"/>
            <a:ext cx="8532440" cy="457809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16832"/>
            <a:ext cx="8496944" cy="1823576"/>
          </a:xfrm>
          <a:prstGeom prst="rect">
            <a:avLst/>
          </a:prstGeom>
        </p:spPr>
        <p:txBody>
          <a:bodyPr wrap="square">
            <a:spAutoFit/>
          </a:bodyPr>
          <a:lstStyle/>
          <a:p>
            <a:pPr marL="342900" indent="-342900">
              <a:lnSpc>
                <a:spcPts val="4500"/>
              </a:lnSpc>
            </a:pPr>
            <a:r>
              <a:rPr lang="zh-TW" altLang="en-US" sz="2400" b="1" dirty="0" smtClean="0">
                <a:solidFill>
                  <a:srgbClr val="FF0000"/>
                </a:solidFill>
                <a:latin typeface="微軟正黑體" pitchFamily="34" charset="-120"/>
                <a:ea typeface="微軟正黑體" pitchFamily="34" charset="-120"/>
              </a:rPr>
              <a:t>    </a:t>
            </a:r>
            <a:r>
              <a:rPr lang="zh-TW" altLang="en-US" sz="3600" b="1" dirty="0" smtClean="0">
                <a:solidFill>
                  <a:srgbClr val="FF0000"/>
                </a:solidFill>
                <a:latin typeface="微軟正黑體" pitchFamily="34" charset="-120"/>
                <a:ea typeface="微軟正黑體" pitchFamily="34" charset="-120"/>
              </a:rPr>
              <a:t>針對氨氮之去除</a:t>
            </a:r>
            <a:endParaRPr lang="en-US" altLang="zh-TW" sz="3600" b="1" dirty="0" smtClean="0">
              <a:solidFill>
                <a:srgbClr val="FF0000"/>
              </a:solidFill>
              <a:latin typeface="微軟正黑體" pitchFamily="34" charset="-120"/>
              <a:ea typeface="微軟正黑體" pitchFamily="34" charset="-120"/>
            </a:endParaRPr>
          </a:p>
          <a:p>
            <a:pPr marL="342900" indent="-342900">
              <a:lnSpc>
                <a:spcPts val="4500"/>
              </a:lnSpc>
            </a:pPr>
            <a:r>
              <a:rPr lang="zh-TW" altLang="en-US" sz="2400" b="1" dirty="0" smtClean="0">
                <a:solidFill>
                  <a:srgbClr val="0000FF"/>
                </a:solidFill>
                <a:latin typeface="微軟正黑體" pitchFamily="34" charset="-120"/>
                <a:ea typeface="微軟正黑體" pitchFamily="34" charset="-120"/>
              </a:rPr>
              <a:t>    由於廢水中含有磷酸根離子，因此可藉由添加 </a:t>
            </a:r>
            <a:r>
              <a:rPr lang="en-US" altLang="zh-TW" sz="2400" b="1" dirty="0" smtClean="0">
                <a:solidFill>
                  <a:srgbClr val="0000FF"/>
                </a:solidFill>
                <a:latin typeface="微軟正黑體" pitchFamily="34" charset="-120"/>
                <a:ea typeface="微軟正黑體" pitchFamily="34" charset="-120"/>
              </a:rPr>
              <a:t>Mg(OH)</a:t>
            </a:r>
            <a:r>
              <a:rPr lang="en-US" altLang="zh-TW" sz="2400" b="1" baseline="-25000" dirty="0" smtClean="0">
                <a:solidFill>
                  <a:srgbClr val="0000FF"/>
                </a:solidFill>
                <a:latin typeface="微軟正黑體" pitchFamily="34" charset="-120"/>
                <a:ea typeface="微軟正黑體" pitchFamily="34" charset="-120"/>
              </a:rPr>
              <a:t>2</a:t>
            </a:r>
            <a:r>
              <a:rPr lang="en-US" altLang="zh-TW" sz="2400" b="1" dirty="0" smtClean="0">
                <a:solidFill>
                  <a:srgbClr val="0000FF"/>
                </a:solidFill>
                <a:latin typeface="微軟正黑體" pitchFamily="34" charset="-120"/>
                <a:ea typeface="微軟正黑體" pitchFamily="34" charset="-120"/>
              </a:rPr>
              <a:t> </a:t>
            </a:r>
            <a:r>
              <a:rPr lang="zh-TW" altLang="en-US" sz="2400" b="1" dirty="0" smtClean="0">
                <a:solidFill>
                  <a:srgbClr val="0000FF"/>
                </a:solidFill>
                <a:latin typeface="微軟正黑體" pitchFamily="34" charset="-120"/>
                <a:ea typeface="微軟正黑體" pitchFamily="34" charset="-120"/>
              </a:rPr>
              <a:t>來產生磷酸銨鎂沉澱，進而去除銨離子。</a:t>
            </a:r>
            <a:endParaRPr lang="zh-TW" altLang="en-US" sz="2400" b="1" dirty="0">
              <a:solidFill>
                <a:srgbClr val="0000FF"/>
              </a:solidFill>
              <a:latin typeface="微軟正黑體" pitchFamily="34" charset="-120"/>
              <a:ea typeface="微軟正黑體" pitchFamily="34"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403648" y="1556792"/>
            <a:ext cx="6853158" cy="707886"/>
          </a:xfrm>
          <a:prstGeom prst="rect">
            <a:avLst/>
          </a:prstGeom>
        </p:spPr>
        <p:txBody>
          <a:bodyPr wrap="none">
            <a:spAutoFit/>
          </a:bodyPr>
          <a:lstStyle/>
          <a:p>
            <a:r>
              <a:rPr lang="zh-TW" altLang="en-US" sz="4000" b="1" dirty="0" smtClean="0">
                <a:solidFill>
                  <a:srgbClr val="0000FF"/>
                </a:solidFill>
                <a:latin typeface="微軟正黑體" pitchFamily="34" charset="-120"/>
                <a:ea typeface="微軟正黑體" pitchFamily="34" charset="-120"/>
              </a:rPr>
              <a:t>在經濟有效前提下作好環保</a:t>
            </a:r>
            <a:r>
              <a:rPr lang="en-US" altLang="zh-TW" sz="4000" b="1" dirty="0" smtClean="0">
                <a:solidFill>
                  <a:srgbClr val="0000FF"/>
                </a:solidFill>
                <a:latin typeface="微軟正黑體" pitchFamily="34" charset="-120"/>
                <a:ea typeface="微軟正黑體" pitchFamily="34" charset="-120"/>
              </a:rPr>
              <a:t>!!</a:t>
            </a:r>
            <a:endParaRPr lang="zh-TW" altLang="en-US" sz="4000" b="1" dirty="0">
              <a:solidFill>
                <a:srgbClr val="0000FF"/>
              </a:solidFill>
              <a:latin typeface="微軟正黑體" pitchFamily="34" charset="-120"/>
              <a:ea typeface="微軟正黑體" pitchFamily="34" charset="-120"/>
            </a:endParaRPr>
          </a:p>
        </p:txBody>
      </p:sp>
      <p:pic>
        <p:nvPicPr>
          <p:cNvPr id="716802" name="Picture 2" descr="C:\Users\genuine\Desktop\13005520296679.jpg"/>
          <p:cNvPicPr>
            <a:picLocks noChangeAspect="1" noChangeArrowheads="1"/>
          </p:cNvPicPr>
          <p:nvPr/>
        </p:nvPicPr>
        <p:blipFill>
          <a:blip r:embed="rId2" cstate="print"/>
          <a:srcRect/>
          <a:stretch>
            <a:fillRect/>
          </a:stretch>
        </p:blipFill>
        <p:spPr bwMode="auto">
          <a:xfrm>
            <a:off x="899592" y="2780928"/>
            <a:ext cx="7693786" cy="231060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pPr algn="ctr"/>
            <a:r>
              <a:rPr lang="zh-TW" altLang="en-US" dirty="0" smtClean="0">
                <a:solidFill>
                  <a:srgbClr val="0000FF"/>
                </a:solidFill>
                <a:latin typeface="微軟正黑體" panose="020B0604030504040204" pitchFamily="34" charset="-120"/>
                <a:ea typeface="微軟正黑體" panose="020B0604030504040204" pitchFamily="34" charset="-120"/>
              </a:rPr>
              <a:t>謝謝您的聆聽</a:t>
            </a:r>
            <a:endParaRPr lang="zh-TW" altLang="en-US" dirty="0">
              <a:solidFill>
                <a:srgbClr val="0000FF"/>
              </a:solidFill>
              <a:latin typeface="微軟正黑體" panose="020B0604030504040204" pitchFamily="34" charset="-120"/>
              <a:ea typeface="微軟正黑體" panose="020B0604030504040204" pitchFamily="34" charset="-120"/>
            </a:endParaRPr>
          </a:p>
        </p:txBody>
      </p:sp>
      <p:sp>
        <p:nvSpPr>
          <p:cNvPr id="6" name="副標題 5"/>
          <p:cNvSpPr>
            <a:spLocks noGrp="1"/>
          </p:cNvSpPr>
          <p:nvPr>
            <p:ph type="subTitle" idx="1"/>
          </p:nvPr>
        </p:nvSpPr>
        <p:spPr>
          <a:xfrm>
            <a:off x="1475656" y="2924944"/>
            <a:ext cx="6552728" cy="1080120"/>
          </a:xfrm>
        </p:spPr>
        <p:txBody>
          <a:bodyPr/>
          <a:lstStyle/>
          <a:p>
            <a:r>
              <a:rPr lang="zh-TW" altLang="en-US" sz="6600" dirty="0" smtClean="0">
                <a:ln w="10160">
                  <a:solidFill>
                    <a:schemeClr val="accent1"/>
                  </a:solidFill>
                  <a:prstDash val="solid"/>
                </a:ln>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敬請指正</a:t>
            </a:r>
            <a:endParaRPr lang="zh-TW" altLang="en-US" sz="6600" dirty="0">
              <a:ln w="10160">
                <a:solidFill>
                  <a:schemeClr val="accent1"/>
                </a:solidFill>
                <a:prstDash val="solid"/>
              </a:ln>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4"/>
          </p:nvPr>
        </p:nvSpPr>
        <p:spPr/>
        <p:txBody>
          <a:bodyPr/>
          <a:lstStyle/>
          <a:p>
            <a:fld id="{54866782-C2A9-4205-9E3C-40E3DE4AC35A}" type="slidenum">
              <a:rPr lang="zh-TW" altLang="en-US" smtClean="0"/>
              <a:pPr/>
              <a:t>47</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5</a:t>
            </a:fld>
            <a:endParaRPr lang="zh-TW" altLang="en-US" dirty="0"/>
          </a:p>
        </p:txBody>
      </p:sp>
      <p:pic>
        <p:nvPicPr>
          <p:cNvPr id="719877" name="Picture 5"/>
          <p:cNvPicPr>
            <a:picLocks noChangeAspect="1" noChangeArrowheads="1"/>
          </p:cNvPicPr>
          <p:nvPr/>
        </p:nvPicPr>
        <p:blipFill>
          <a:blip r:embed="rId2" cstate="print"/>
          <a:srcRect/>
          <a:stretch>
            <a:fillRect/>
          </a:stretch>
        </p:blipFill>
        <p:spPr bwMode="auto">
          <a:xfrm>
            <a:off x="2217436" y="188640"/>
            <a:ext cx="4586812"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6</a:t>
            </a:fld>
            <a:endParaRPr lang="zh-TW" altLang="en-US" dirty="0"/>
          </a:p>
        </p:txBody>
      </p:sp>
      <p:sp>
        <p:nvSpPr>
          <p:cNvPr id="5" name="內容版面配置區 2"/>
          <p:cNvSpPr>
            <a:spLocks noGrp="1"/>
          </p:cNvSpPr>
          <p:nvPr>
            <p:ph idx="1"/>
          </p:nvPr>
        </p:nvSpPr>
        <p:spPr>
          <a:xfrm>
            <a:off x="395536" y="2564904"/>
            <a:ext cx="8229600" cy="769640"/>
          </a:xfrm>
        </p:spPr>
        <p:txBody>
          <a:bodyPr/>
          <a:lstStyle/>
          <a:p>
            <a:pPr algn="ctr">
              <a:buNone/>
            </a:pPr>
            <a:r>
              <a:rPr lang="zh-TW" altLang="en-US" sz="3600" dirty="0" smtClean="0">
                <a:solidFill>
                  <a:srgbClr val="0000FF"/>
                </a:solidFill>
              </a:rPr>
              <a:t>氨氮廢水之來源及危害</a:t>
            </a:r>
            <a:endParaRPr lang="zh-TW" alt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7</a:t>
            </a:fld>
            <a:endParaRPr lang="zh-TW" altLang="en-US" dirty="0"/>
          </a:p>
        </p:txBody>
      </p:sp>
      <p:sp>
        <p:nvSpPr>
          <p:cNvPr id="5" name="投影片編號版面配置區 3"/>
          <p:cNvSpPr txBox="1">
            <a:spLocks/>
          </p:cNvSpPr>
          <p:nvPr/>
        </p:nvSpPr>
        <p:spPr bwMode="white">
          <a:xfrm>
            <a:off x="3276600" y="6572250"/>
            <a:ext cx="2133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4866782-C2A9-4205-9E3C-40E3DE4AC35A}" type="slidenum">
              <a:rPr kumimoji="0" lang="zh-TW" altLang="en-US" sz="1000" b="1" i="0" u="none" strike="noStrike" kern="1200" cap="none" spc="0" normalizeH="0" baseline="0" noProof="0" smtClean="0">
                <a:ln>
                  <a:noFill/>
                </a:ln>
                <a:solidFill>
                  <a:schemeClr val="bg1"/>
                </a:solidFill>
                <a:effectLst/>
                <a:uLnTx/>
                <a:uFillTx/>
                <a:latin typeface="+mn-lt"/>
                <a:ea typeface="新細明體"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zh-TW" altLang="en-US" sz="1000" b="1" i="0" u="none" strike="noStrike" kern="1200" cap="none" spc="0" normalizeH="0" baseline="0" noProof="0" dirty="0">
              <a:ln>
                <a:noFill/>
              </a:ln>
              <a:solidFill>
                <a:schemeClr val="bg1"/>
              </a:solidFill>
              <a:effectLst/>
              <a:uLnTx/>
              <a:uFillTx/>
              <a:latin typeface="+mn-lt"/>
              <a:ea typeface="新細明體" charset="-120"/>
              <a:cs typeface="+mn-cs"/>
            </a:endParaRPr>
          </a:p>
        </p:txBody>
      </p:sp>
      <p:sp>
        <p:nvSpPr>
          <p:cNvPr id="6" name="投影片編號版面配置區 3"/>
          <p:cNvSpPr txBox="1">
            <a:spLocks/>
          </p:cNvSpPr>
          <p:nvPr/>
        </p:nvSpPr>
        <p:spPr bwMode="white">
          <a:xfrm>
            <a:off x="3276600" y="6572250"/>
            <a:ext cx="2133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4866782-C2A9-4205-9E3C-40E3DE4AC35A}" type="slidenum">
              <a:rPr kumimoji="0" lang="zh-TW" altLang="en-US" sz="1000" b="1" i="0" u="none" strike="noStrike" kern="1200" cap="none" spc="0" normalizeH="0" baseline="0" noProof="0" smtClean="0">
                <a:ln>
                  <a:noFill/>
                </a:ln>
                <a:solidFill>
                  <a:schemeClr val="bg1"/>
                </a:solidFill>
                <a:effectLst/>
                <a:uLnTx/>
                <a:uFillTx/>
                <a:latin typeface="+mn-lt"/>
                <a:ea typeface="新細明體"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zh-TW" altLang="en-US" sz="1000" b="1" i="0" u="none" strike="noStrike" kern="1200" cap="none" spc="0" normalizeH="0" baseline="0" noProof="0" dirty="0">
              <a:ln>
                <a:noFill/>
              </a:ln>
              <a:solidFill>
                <a:schemeClr val="bg1"/>
              </a:solidFill>
              <a:effectLst/>
              <a:uLnTx/>
              <a:uFillTx/>
              <a:latin typeface="+mn-lt"/>
              <a:ea typeface="新細明體" charset="-120"/>
              <a:cs typeface="+mn-cs"/>
            </a:endParaRPr>
          </a:p>
        </p:txBody>
      </p:sp>
      <p:sp>
        <p:nvSpPr>
          <p:cNvPr id="8" name="內容版面配置區 2"/>
          <p:cNvSpPr>
            <a:spLocks noGrp="1"/>
          </p:cNvSpPr>
          <p:nvPr>
            <p:ph idx="1"/>
          </p:nvPr>
        </p:nvSpPr>
        <p:spPr>
          <a:xfrm>
            <a:off x="259904" y="1371600"/>
            <a:ext cx="8784976" cy="5105400"/>
          </a:xfrm>
        </p:spPr>
        <p:txBody>
          <a:bodyPr/>
          <a:lstStyle/>
          <a:p>
            <a:pPr>
              <a:lnSpc>
                <a:spcPts val="4400"/>
              </a:lnSpc>
              <a:spcBef>
                <a:spcPts val="0"/>
              </a:spcBef>
              <a:buNone/>
            </a:pPr>
            <a:r>
              <a:rPr lang="en-US" altLang="zh-TW" sz="2000" dirty="0" smtClean="0">
                <a:solidFill>
                  <a:srgbClr val="0000FF"/>
                </a:solidFill>
              </a:rPr>
              <a:t>   </a:t>
            </a:r>
            <a:r>
              <a:rPr lang="en-US" altLang="zh-TW" sz="2400" dirty="0" smtClean="0">
                <a:solidFill>
                  <a:srgbClr val="0000FF"/>
                </a:solidFill>
              </a:rPr>
              <a:t>     </a:t>
            </a:r>
            <a:endParaRPr lang="zh-TW" altLang="zh-TW" sz="2400" dirty="0" smtClean="0">
              <a:solidFill>
                <a:srgbClr val="0000FF"/>
              </a:solidFill>
            </a:endParaRPr>
          </a:p>
          <a:p>
            <a:endParaRPr lang="zh-TW" altLang="en-US" dirty="0"/>
          </a:p>
        </p:txBody>
      </p:sp>
      <p:grpSp>
        <p:nvGrpSpPr>
          <p:cNvPr id="11" name="Group 7"/>
          <p:cNvGrpSpPr>
            <a:grpSpLocks noChangeAspect="1"/>
          </p:cNvGrpSpPr>
          <p:nvPr/>
        </p:nvGrpSpPr>
        <p:grpSpPr bwMode="auto">
          <a:xfrm>
            <a:off x="179512" y="980728"/>
            <a:ext cx="9342437" cy="5541963"/>
            <a:chOff x="1154" y="-267"/>
            <a:chExt cx="14012" cy="8244"/>
          </a:xfrm>
        </p:grpSpPr>
        <p:sp>
          <p:nvSpPr>
            <p:cNvPr id="12" name="AutoShape 8"/>
            <p:cNvSpPr>
              <a:spLocks noChangeAspect="1" noChangeArrowheads="1"/>
            </p:cNvSpPr>
            <p:nvPr/>
          </p:nvSpPr>
          <p:spPr bwMode="auto">
            <a:xfrm>
              <a:off x="1154" y="-267"/>
              <a:ext cx="14012" cy="8244"/>
            </a:xfrm>
            <a:prstGeom prst="rect">
              <a:avLst/>
            </a:prstGeom>
            <a:noFill/>
            <a:ln w="9525">
              <a:noFill/>
              <a:miter lim="800000"/>
              <a:headEnd/>
              <a:tailEnd/>
            </a:ln>
          </p:spPr>
          <p:txBody>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endParaRPr lang="zh-TW" altLang="en-US"/>
            </a:p>
          </p:txBody>
        </p:sp>
        <p:sp>
          <p:nvSpPr>
            <p:cNvPr id="13" name="標題 1"/>
            <p:cNvSpPr>
              <a:spLocks/>
            </p:cNvSpPr>
            <p:nvPr/>
          </p:nvSpPr>
          <p:spPr bwMode="auto">
            <a:xfrm>
              <a:off x="5609" y="5517"/>
              <a:ext cx="5026" cy="767"/>
            </a:xfrm>
            <a:prstGeom prst="rect">
              <a:avLst/>
            </a:prstGeom>
            <a:noFill/>
            <a:ln w="9525">
              <a:solidFill>
                <a:srgbClr val="FFFFFF"/>
              </a:solidFill>
              <a:miter lim="800000"/>
              <a:headEnd/>
              <a:tailEnd/>
            </a:ln>
          </p:spPr>
          <p:txBody>
            <a:bodyPr lIns="0" tIns="32004" rIns="0" bIns="0" anchor="b"/>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900" b="1" dirty="0" smtClean="0">
                  <a:solidFill>
                    <a:srgbClr val="0000FF"/>
                  </a:solidFill>
                </a:rPr>
                <a:t>圖 </a:t>
              </a:r>
              <a:r>
                <a:rPr lang="en-US" altLang="zh-TW" sz="1900" b="1" dirty="0" smtClean="0">
                  <a:solidFill>
                    <a:srgbClr val="0000FF"/>
                  </a:solidFill>
                </a:rPr>
                <a:t>1 </a:t>
              </a:r>
              <a:r>
                <a:rPr lang="zh-TW" altLang="en-US" sz="1900" b="1" dirty="0">
                  <a:solidFill>
                    <a:srgbClr val="0000FF"/>
                  </a:solidFill>
                </a:rPr>
                <a:t>水中氮的生物分解</a:t>
              </a:r>
              <a:endParaRPr lang="zh-TW" altLang="en-US" sz="1800" dirty="0">
                <a:solidFill>
                  <a:srgbClr val="0000FF"/>
                </a:solidFill>
                <a:latin typeface="Arial" charset="0"/>
                <a:ea typeface="新細明體" charset="-120"/>
              </a:endParaRPr>
            </a:p>
          </p:txBody>
        </p:sp>
        <p:sp>
          <p:nvSpPr>
            <p:cNvPr id="14" name="文字方塊 3"/>
            <p:cNvSpPr txBox="1">
              <a:spLocks noChangeArrowheads="1"/>
            </p:cNvSpPr>
            <p:nvPr/>
          </p:nvSpPr>
          <p:spPr bwMode="auto">
            <a:xfrm>
              <a:off x="2306" y="1039"/>
              <a:ext cx="1093" cy="909"/>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魚、肉</a:t>
              </a:r>
            </a:p>
            <a:p>
              <a:r>
                <a:rPr lang="zh-TW" altLang="en-US" sz="1200" b="1">
                  <a:solidFill>
                    <a:srgbClr val="000000"/>
                  </a:solidFill>
                  <a:latin typeface="標楷體" pitchFamily="65" charset="-120"/>
                </a:rPr>
                <a:t>蛋白質</a:t>
              </a:r>
            </a:p>
            <a:p>
              <a:r>
                <a:rPr lang="zh-TW" altLang="en-US" sz="1200" b="1">
                  <a:solidFill>
                    <a:srgbClr val="000000"/>
                  </a:solidFill>
                  <a:latin typeface="標楷體" pitchFamily="65" charset="-120"/>
                </a:rPr>
                <a:t>尿液</a:t>
              </a:r>
              <a:r>
                <a:rPr lang="en-US" altLang="zh-TW" sz="1200" b="1">
                  <a:solidFill>
                    <a:srgbClr val="000000"/>
                  </a:solidFill>
                  <a:latin typeface="標楷體" pitchFamily="65" charset="-120"/>
                </a:rPr>
                <a:t>..</a:t>
              </a:r>
              <a:r>
                <a:rPr lang="zh-TW" altLang="en-US" sz="1200" b="1">
                  <a:solidFill>
                    <a:srgbClr val="000000"/>
                  </a:solidFill>
                  <a:latin typeface="標楷體" pitchFamily="65" charset="-120"/>
                </a:rPr>
                <a:t>等</a:t>
              </a:r>
              <a:endParaRPr lang="zh-TW" altLang="en-US" sz="1800">
                <a:latin typeface="Arial" charset="0"/>
                <a:ea typeface="新細明體" charset="-120"/>
              </a:endParaRPr>
            </a:p>
          </p:txBody>
        </p:sp>
        <p:cxnSp>
          <p:nvCxnSpPr>
            <p:cNvPr id="15" name="直線接點 14"/>
            <p:cNvCxnSpPr/>
            <p:nvPr/>
          </p:nvCxnSpPr>
          <p:spPr>
            <a:xfrm>
              <a:off x="3651" y="1379"/>
              <a:ext cx="0" cy="1363"/>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字方塊 7"/>
            <p:cNvSpPr txBox="1">
              <a:spLocks noChangeArrowheads="1"/>
            </p:cNvSpPr>
            <p:nvPr/>
          </p:nvSpPr>
          <p:spPr bwMode="auto">
            <a:xfrm>
              <a:off x="3986" y="1634"/>
              <a:ext cx="2520" cy="411"/>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en-US" altLang="zh-TW" sz="1400">
                  <a:solidFill>
                    <a:srgbClr val="000000"/>
                  </a:solidFill>
                  <a:latin typeface="Constantia" pitchFamily="18" charset="0"/>
                  <a:ea typeface="新細明體" charset="-120"/>
                </a:rPr>
                <a:t>NH</a:t>
              </a:r>
              <a:r>
                <a:rPr lang="en-US" altLang="zh-TW" sz="1400" baseline="-25000">
                  <a:solidFill>
                    <a:srgbClr val="000000"/>
                  </a:solidFill>
                  <a:latin typeface="Constantia" pitchFamily="18" charset="0"/>
                  <a:ea typeface="新細明體" charset="-120"/>
                </a:rPr>
                <a:t>4</a:t>
              </a:r>
              <a:r>
                <a:rPr lang="en-US" altLang="zh-TW" sz="1400" baseline="30000">
                  <a:solidFill>
                    <a:srgbClr val="000000"/>
                  </a:solidFill>
                  <a:latin typeface="Constantia" pitchFamily="18" charset="0"/>
                  <a:ea typeface="新細明體" charset="-120"/>
                </a:rPr>
                <a:t>+  </a:t>
              </a:r>
              <a:r>
                <a:rPr lang="en-US" altLang="zh-TW" sz="1400">
                  <a:solidFill>
                    <a:srgbClr val="000000"/>
                  </a:solidFill>
                  <a:latin typeface="Constantia" pitchFamily="18" charset="0"/>
                  <a:ea typeface="新細明體" charset="-120"/>
                </a:rPr>
                <a:t>+ NH</a:t>
              </a:r>
              <a:r>
                <a:rPr lang="en-US" altLang="zh-TW" sz="1400" baseline="-25000">
                  <a:solidFill>
                    <a:srgbClr val="000000"/>
                  </a:solidFill>
                  <a:latin typeface="Constantia" pitchFamily="18" charset="0"/>
                  <a:ea typeface="新細明體" charset="-120"/>
                </a:rPr>
                <a:t>3(g)</a:t>
              </a:r>
              <a:endParaRPr lang="en-US" altLang="zh-TW" sz="1800">
                <a:latin typeface="Arial" charset="0"/>
                <a:ea typeface="新細明體" charset="-120"/>
              </a:endParaRPr>
            </a:p>
          </p:txBody>
        </p:sp>
        <p:cxnSp>
          <p:nvCxnSpPr>
            <p:cNvPr id="17" name="直線接點 16"/>
            <p:cNvCxnSpPr/>
            <p:nvPr/>
          </p:nvCxnSpPr>
          <p:spPr>
            <a:xfrm>
              <a:off x="5971" y="1294"/>
              <a:ext cx="33" cy="136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字方塊 9"/>
            <p:cNvSpPr txBox="1">
              <a:spLocks noChangeArrowheads="1"/>
            </p:cNvSpPr>
            <p:nvPr/>
          </p:nvSpPr>
          <p:spPr bwMode="auto">
            <a:xfrm>
              <a:off x="7011" y="1549"/>
              <a:ext cx="1007" cy="411"/>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en-US" altLang="zh-TW" sz="1400">
                  <a:solidFill>
                    <a:srgbClr val="000000"/>
                  </a:solidFill>
                  <a:latin typeface="Constantia" pitchFamily="18" charset="0"/>
                  <a:ea typeface="新細明體" charset="-120"/>
                </a:rPr>
                <a:t>NO</a:t>
              </a:r>
              <a:r>
                <a:rPr lang="en-US" altLang="zh-TW" sz="1400" baseline="-25000">
                  <a:solidFill>
                    <a:srgbClr val="000000"/>
                  </a:solidFill>
                  <a:latin typeface="Constantia" pitchFamily="18" charset="0"/>
                  <a:ea typeface="新細明體" charset="-120"/>
                </a:rPr>
                <a:t>2</a:t>
              </a:r>
              <a:r>
                <a:rPr lang="en-US" altLang="zh-TW" sz="1400" baseline="30000">
                  <a:solidFill>
                    <a:srgbClr val="000000"/>
                  </a:solidFill>
                  <a:latin typeface="Constantia" pitchFamily="18" charset="0"/>
                  <a:ea typeface="新細明體" charset="-120"/>
                </a:rPr>
                <a:t>-</a:t>
              </a:r>
              <a:endParaRPr lang="en-US" altLang="zh-TW" sz="1800">
                <a:latin typeface="Arial" charset="0"/>
                <a:ea typeface="新細明體" charset="-120"/>
              </a:endParaRPr>
            </a:p>
          </p:txBody>
        </p:sp>
        <p:sp>
          <p:nvSpPr>
            <p:cNvPr id="19" name="文字方塊 10"/>
            <p:cNvSpPr txBox="1">
              <a:spLocks noChangeArrowheads="1"/>
            </p:cNvSpPr>
            <p:nvPr/>
          </p:nvSpPr>
          <p:spPr bwMode="auto">
            <a:xfrm>
              <a:off x="8775" y="1634"/>
              <a:ext cx="1010" cy="411"/>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en-US" altLang="zh-TW" sz="1400">
                  <a:solidFill>
                    <a:srgbClr val="000000"/>
                  </a:solidFill>
                  <a:latin typeface="Constantia" pitchFamily="18" charset="0"/>
                  <a:ea typeface="新細明體" charset="-120"/>
                </a:rPr>
                <a:t>NO</a:t>
              </a:r>
              <a:r>
                <a:rPr lang="en-US" altLang="zh-TW" sz="1400" baseline="-25000">
                  <a:solidFill>
                    <a:srgbClr val="000000"/>
                  </a:solidFill>
                  <a:latin typeface="Constantia" pitchFamily="18" charset="0"/>
                  <a:ea typeface="新細明體" charset="-120"/>
                </a:rPr>
                <a:t>3</a:t>
              </a:r>
              <a:r>
                <a:rPr lang="en-US" altLang="zh-TW" sz="1400" baseline="30000">
                  <a:solidFill>
                    <a:srgbClr val="000000"/>
                  </a:solidFill>
                  <a:latin typeface="Constantia" pitchFamily="18" charset="0"/>
                  <a:ea typeface="新細明體" charset="-120"/>
                </a:rPr>
                <a:t>-</a:t>
              </a:r>
              <a:endParaRPr lang="en-US" altLang="zh-TW" sz="1800">
                <a:latin typeface="Arial" charset="0"/>
                <a:ea typeface="新細明體" charset="-120"/>
              </a:endParaRPr>
            </a:p>
          </p:txBody>
        </p:sp>
        <p:cxnSp>
          <p:nvCxnSpPr>
            <p:cNvPr id="20" name="直線接點 19"/>
            <p:cNvCxnSpPr/>
            <p:nvPr/>
          </p:nvCxnSpPr>
          <p:spPr>
            <a:xfrm>
              <a:off x="7850" y="1209"/>
              <a:ext cx="0" cy="1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3313" y="1804"/>
              <a:ext cx="590"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4406" y="1379"/>
              <a:ext cx="0" cy="25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文字方塊 35"/>
            <p:cNvSpPr txBox="1">
              <a:spLocks noChangeArrowheads="1"/>
            </p:cNvSpPr>
            <p:nvPr/>
          </p:nvSpPr>
          <p:spPr bwMode="auto">
            <a:xfrm>
              <a:off x="3426" y="784"/>
              <a:ext cx="1570" cy="637"/>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廢水低</a:t>
              </a:r>
              <a:r>
                <a:rPr lang="en-US" altLang="zh-TW" sz="1200" b="1">
                  <a:solidFill>
                    <a:srgbClr val="000000"/>
                  </a:solidFill>
                  <a:latin typeface="Constantia" pitchFamily="18" charset="0"/>
                  <a:ea typeface="新細明體" charset="-120"/>
                </a:rPr>
                <a:t>pH</a:t>
              </a:r>
              <a:r>
                <a:rPr lang="zh-TW" altLang="en-US" sz="1200" b="1">
                  <a:solidFill>
                    <a:srgbClr val="000000"/>
                  </a:solidFill>
                  <a:latin typeface="標楷體" pitchFamily="65" charset="-120"/>
                </a:rPr>
                <a:t>時之型態</a:t>
              </a:r>
              <a:endParaRPr lang="zh-TW" altLang="en-US" sz="1800">
                <a:latin typeface="Arial" charset="0"/>
                <a:ea typeface="新細明體" charset="-120"/>
              </a:endParaRPr>
            </a:p>
          </p:txBody>
        </p:sp>
        <p:cxnSp>
          <p:nvCxnSpPr>
            <p:cNvPr id="24" name="直線單箭頭接點 23"/>
            <p:cNvCxnSpPr/>
            <p:nvPr/>
          </p:nvCxnSpPr>
          <p:spPr>
            <a:xfrm>
              <a:off x="5330" y="1379"/>
              <a:ext cx="0" cy="25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003" y="1804"/>
              <a:ext cx="10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文字方塊 46"/>
            <p:cNvSpPr txBox="1">
              <a:spLocks noChangeArrowheads="1"/>
            </p:cNvSpPr>
            <p:nvPr/>
          </p:nvSpPr>
          <p:spPr bwMode="auto">
            <a:xfrm>
              <a:off x="5835" y="1124"/>
              <a:ext cx="1378"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rPr>
                <a:t>（</a:t>
              </a:r>
              <a:r>
                <a:rPr lang="en-US" altLang="zh-TW" sz="1200" b="1">
                  <a:solidFill>
                    <a:srgbClr val="000000"/>
                  </a:solidFill>
                </a:rPr>
                <a:t>O</a:t>
              </a:r>
              <a:r>
                <a:rPr lang="en-US" altLang="zh-TW" sz="1200" b="1" baseline="-25000">
                  <a:solidFill>
                    <a:srgbClr val="000000"/>
                  </a:solidFill>
                </a:rPr>
                <a:t>2</a:t>
              </a:r>
              <a:r>
                <a:rPr lang="zh-TW" altLang="en-US" sz="1200" b="1">
                  <a:solidFill>
                    <a:srgbClr val="000000"/>
                  </a:solidFill>
                </a:rPr>
                <a:t>）</a:t>
              </a:r>
              <a:r>
                <a:rPr lang="zh-TW" altLang="en-US" sz="1200" b="1" baseline="-25000">
                  <a:solidFill>
                    <a:srgbClr val="000000"/>
                  </a:solidFill>
                </a:rPr>
                <a:t> </a:t>
              </a:r>
              <a:endParaRPr lang="zh-TW" altLang="en-US" sz="1800">
                <a:latin typeface="Arial" charset="0"/>
                <a:ea typeface="新細明體" charset="-120"/>
              </a:endParaRPr>
            </a:p>
          </p:txBody>
        </p:sp>
        <p:sp>
          <p:nvSpPr>
            <p:cNvPr id="27" name="文字方塊 51"/>
            <p:cNvSpPr txBox="1">
              <a:spLocks noChangeArrowheads="1"/>
            </p:cNvSpPr>
            <p:nvPr/>
          </p:nvSpPr>
          <p:spPr bwMode="auto">
            <a:xfrm>
              <a:off x="5919" y="1889"/>
              <a:ext cx="1105"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亞硝菌 </a:t>
              </a:r>
              <a:endParaRPr lang="zh-TW" altLang="en-US" sz="1800">
                <a:latin typeface="Arial" charset="0"/>
                <a:ea typeface="新細明體" charset="-120"/>
              </a:endParaRPr>
            </a:p>
          </p:txBody>
        </p:sp>
        <p:cxnSp>
          <p:nvCxnSpPr>
            <p:cNvPr id="28" name="直線單箭頭接點 27"/>
            <p:cNvCxnSpPr/>
            <p:nvPr/>
          </p:nvCxnSpPr>
          <p:spPr>
            <a:xfrm>
              <a:off x="7850" y="1804"/>
              <a:ext cx="839" cy="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文字方塊 53"/>
            <p:cNvSpPr txBox="1">
              <a:spLocks noChangeArrowheads="1"/>
            </p:cNvSpPr>
            <p:nvPr/>
          </p:nvSpPr>
          <p:spPr bwMode="auto">
            <a:xfrm>
              <a:off x="7681" y="1124"/>
              <a:ext cx="1010"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rPr>
                <a:t>（</a:t>
              </a:r>
              <a:r>
                <a:rPr lang="en-US" altLang="zh-TW" sz="1200" b="1">
                  <a:solidFill>
                    <a:srgbClr val="000000"/>
                  </a:solidFill>
                </a:rPr>
                <a:t>O</a:t>
              </a:r>
              <a:r>
                <a:rPr lang="en-US" altLang="zh-TW" sz="1200" b="1" baseline="-25000">
                  <a:solidFill>
                    <a:srgbClr val="000000"/>
                  </a:solidFill>
                </a:rPr>
                <a:t>2</a:t>
              </a:r>
              <a:r>
                <a:rPr lang="zh-TW" altLang="en-US" sz="1200" b="1">
                  <a:solidFill>
                    <a:srgbClr val="000000"/>
                  </a:solidFill>
                </a:rPr>
                <a:t>）</a:t>
              </a:r>
              <a:r>
                <a:rPr lang="zh-TW" altLang="en-US" sz="1200" b="1" baseline="-25000">
                  <a:solidFill>
                    <a:srgbClr val="000000"/>
                  </a:solidFill>
                </a:rPr>
                <a:t> </a:t>
              </a:r>
              <a:endParaRPr lang="zh-TW" altLang="en-US" sz="1800">
                <a:latin typeface="Arial" charset="0"/>
                <a:ea typeface="新細明體" charset="-120"/>
              </a:endParaRPr>
            </a:p>
          </p:txBody>
        </p:sp>
        <p:sp>
          <p:nvSpPr>
            <p:cNvPr id="30" name="文字方塊 54"/>
            <p:cNvSpPr txBox="1">
              <a:spLocks noChangeArrowheads="1"/>
            </p:cNvSpPr>
            <p:nvPr/>
          </p:nvSpPr>
          <p:spPr bwMode="auto">
            <a:xfrm>
              <a:off x="7852" y="1889"/>
              <a:ext cx="1065"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硝化菌 </a:t>
              </a:r>
              <a:endParaRPr lang="zh-TW" altLang="en-US" sz="1800">
                <a:latin typeface="Arial" charset="0"/>
                <a:ea typeface="新細明體" charset="-120"/>
              </a:endParaRPr>
            </a:p>
          </p:txBody>
        </p:sp>
        <p:sp>
          <p:nvSpPr>
            <p:cNvPr id="31" name="右中括弧 30"/>
            <p:cNvSpPr>
              <a:spLocks/>
            </p:cNvSpPr>
            <p:nvPr/>
          </p:nvSpPr>
          <p:spPr bwMode="auto">
            <a:xfrm rot="5400000">
              <a:off x="6716" y="525"/>
              <a:ext cx="85" cy="6215"/>
            </a:xfrm>
            <a:prstGeom prst="rightBracket">
              <a:avLst>
                <a:gd name="adj" fmla="val 11848"/>
              </a:avLst>
            </a:prstGeom>
            <a:noFill/>
            <a:ln w="19050" algn="ctr">
              <a:solidFill>
                <a:srgbClr val="55A839"/>
              </a:solidFill>
              <a:round/>
              <a:headEnd/>
              <a:tailEnd/>
            </a:ln>
          </p:spPr>
          <p:txBody>
            <a:bodyPr rot="10800000" vert="eaVert" lIns="64008" tIns="32004" rIns="64008" bIns="32004"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algn="ctr"/>
              <a:endParaRPr lang="zh-TW" altLang="en-US" sz="1800">
                <a:latin typeface="Arial" charset="0"/>
                <a:ea typeface="新細明體" charset="-120"/>
              </a:endParaRPr>
            </a:p>
          </p:txBody>
        </p:sp>
        <p:sp>
          <p:nvSpPr>
            <p:cNvPr id="32" name="文字方塊 88"/>
            <p:cNvSpPr txBox="1">
              <a:spLocks noChangeArrowheads="1"/>
            </p:cNvSpPr>
            <p:nvPr/>
          </p:nvSpPr>
          <p:spPr bwMode="auto">
            <a:xfrm>
              <a:off x="2290" y="4017"/>
              <a:ext cx="1026"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有機氮</a:t>
              </a:r>
              <a:endParaRPr lang="zh-TW" altLang="en-US" sz="1800">
                <a:latin typeface="Arial" charset="0"/>
                <a:ea typeface="新細明體" charset="-120"/>
              </a:endParaRPr>
            </a:p>
          </p:txBody>
        </p:sp>
        <p:sp>
          <p:nvSpPr>
            <p:cNvPr id="33" name="文字方塊 89"/>
            <p:cNvSpPr txBox="1">
              <a:spLocks noChangeArrowheads="1"/>
            </p:cNvSpPr>
            <p:nvPr/>
          </p:nvSpPr>
          <p:spPr bwMode="auto">
            <a:xfrm>
              <a:off x="6172" y="3334"/>
              <a:ext cx="1257"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無機氮</a:t>
              </a:r>
              <a:endParaRPr lang="zh-TW" altLang="en-US" sz="1800">
                <a:latin typeface="Arial" charset="0"/>
                <a:ea typeface="新細明體" charset="-120"/>
              </a:endParaRPr>
            </a:p>
          </p:txBody>
        </p:sp>
        <p:sp>
          <p:nvSpPr>
            <p:cNvPr id="34" name="文字方塊 90"/>
            <p:cNvSpPr txBox="1">
              <a:spLocks noChangeArrowheads="1"/>
            </p:cNvSpPr>
            <p:nvPr/>
          </p:nvSpPr>
          <p:spPr bwMode="auto">
            <a:xfrm>
              <a:off x="4828" y="784"/>
              <a:ext cx="1344" cy="637"/>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廢水高</a:t>
              </a:r>
              <a:r>
                <a:rPr lang="en-US" altLang="zh-TW" sz="1200" b="1">
                  <a:solidFill>
                    <a:srgbClr val="000000"/>
                  </a:solidFill>
                  <a:latin typeface="Constantia" pitchFamily="18" charset="0"/>
                  <a:ea typeface="新細明體" charset="-120"/>
                </a:rPr>
                <a:t>pH</a:t>
              </a:r>
              <a:r>
                <a:rPr lang="zh-TW" altLang="en-US" sz="1200" b="1">
                  <a:solidFill>
                    <a:srgbClr val="000000"/>
                  </a:solidFill>
                  <a:latin typeface="標楷體" pitchFamily="65" charset="-120"/>
                </a:rPr>
                <a:t>時之型態</a:t>
              </a:r>
              <a:endParaRPr lang="zh-TW" altLang="en-US" sz="1800">
                <a:latin typeface="Arial" charset="0"/>
                <a:ea typeface="新細明體" charset="-120"/>
              </a:endParaRPr>
            </a:p>
          </p:txBody>
        </p:sp>
        <p:cxnSp>
          <p:nvCxnSpPr>
            <p:cNvPr id="35" name="直線單箭頭接點 34"/>
            <p:cNvCxnSpPr/>
            <p:nvPr/>
          </p:nvCxnSpPr>
          <p:spPr>
            <a:xfrm>
              <a:off x="9027" y="1294"/>
              <a:ext cx="0" cy="37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9867" y="1209"/>
              <a:ext cx="0" cy="1360"/>
            </a:xfrm>
            <a:prstGeom prst="line">
              <a:avLst/>
            </a:prstGeom>
          </p:spPr>
          <p:style>
            <a:lnRef idx="1">
              <a:schemeClr val="accent1"/>
            </a:lnRef>
            <a:fillRef idx="0">
              <a:schemeClr val="accent1"/>
            </a:fillRef>
            <a:effectRef idx="0">
              <a:schemeClr val="accent1"/>
            </a:effectRef>
            <a:fontRef idx="minor">
              <a:schemeClr val="tx1"/>
            </a:fontRef>
          </p:style>
        </p:cxnSp>
        <p:sp>
          <p:nvSpPr>
            <p:cNvPr id="37" name="文字方塊 102"/>
            <p:cNvSpPr txBox="1">
              <a:spLocks noChangeArrowheads="1"/>
            </p:cNvSpPr>
            <p:nvPr/>
          </p:nvSpPr>
          <p:spPr bwMode="auto">
            <a:xfrm>
              <a:off x="10456" y="1549"/>
              <a:ext cx="1007" cy="411"/>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en-US" altLang="zh-TW" sz="1400">
                  <a:solidFill>
                    <a:srgbClr val="000000"/>
                  </a:solidFill>
                  <a:latin typeface="Constantia" pitchFamily="18" charset="0"/>
                  <a:ea typeface="新細明體" charset="-120"/>
                </a:rPr>
                <a:t>NO</a:t>
              </a:r>
              <a:r>
                <a:rPr lang="en-US" altLang="zh-TW" sz="1400" baseline="-25000">
                  <a:solidFill>
                    <a:srgbClr val="000000"/>
                  </a:solidFill>
                  <a:latin typeface="Constantia" pitchFamily="18" charset="0"/>
                  <a:ea typeface="新細明體" charset="-120"/>
                </a:rPr>
                <a:t>2</a:t>
              </a:r>
              <a:r>
                <a:rPr lang="en-US" altLang="zh-TW" sz="1400" baseline="30000">
                  <a:solidFill>
                    <a:srgbClr val="000000"/>
                  </a:solidFill>
                  <a:latin typeface="Constantia" pitchFamily="18" charset="0"/>
                  <a:ea typeface="新細明體" charset="-120"/>
                </a:rPr>
                <a:t>-</a:t>
              </a:r>
              <a:endParaRPr lang="en-US" altLang="zh-TW" sz="1800">
                <a:latin typeface="Arial" charset="0"/>
                <a:ea typeface="新細明體" charset="-120"/>
              </a:endParaRPr>
            </a:p>
          </p:txBody>
        </p:sp>
        <p:cxnSp>
          <p:nvCxnSpPr>
            <p:cNvPr id="38" name="直線接點 37"/>
            <p:cNvCxnSpPr/>
            <p:nvPr/>
          </p:nvCxnSpPr>
          <p:spPr>
            <a:xfrm>
              <a:off x="11461" y="1209"/>
              <a:ext cx="0" cy="144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文字方塊 105"/>
            <p:cNvSpPr txBox="1">
              <a:spLocks noChangeArrowheads="1"/>
            </p:cNvSpPr>
            <p:nvPr/>
          </p:nvSpPr>
          <p:spPr bwMode="auto">
            <a:xfrm>
              <a:off x="11631" y="529"/>
              <a:ext cx="963" cy="411"/>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en-US" altLang="zh-TW" sz="1400">
                  <a:solidFill>
                    <a:srgbClr val="000000"/>
                  </a:solidFill>
                  <a:ea typeface="新細明體" charset="-120"/>
                </a:rPr>
                <a:t>N</a:t>
              </a:r>
              <a:r>
                <a:rPr lang="en-US" altLang="zh-TW" sz="1400" baseline="-25000">
                  <a:solidFill>
                    <a:srgbClr val="000000"/>
                  </a:solidFill>
                  <a:ea typeface="新細明體" charset="-120"/>
                </a:rPr>
                <a:t>2 gas</a:t>
              </a:r>
              <a:endParaRPr lang="en-US" altLang="zh-TW" sz="1800">
                <a:latin typeface="Arial" charset="0"/>
                <a:ea typeface="新細明體" charset="-120"/>
              </a:endParaRPr>
            </a:p>
          </p:txBody>
        </p:sp>
        <p:sp>
          <p:nvSpPr>
            <p:cNvPr id="40" name="文字方塊 78"/>
            <p:cNvSpPr txBox="1">
              <a:spLocks noChangeArrowheads="1"/>
            </p:cNvSpPr>
            <p:nvPr/>
          </p:nvSpPr>
          <p:spPr bwMode="auto">
            <a:xfrm>
              <a:off x="5162" y="2399"/>
              <a:ext cx="1483"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亞硝化</a:t>
              </a:r>
              <a:endParaRPr lang="zh-TW" altLang="en-US" sz="1800">
                <a:latin typeface="Arial" charset="0"/>
                <a:ea typeface="新細明體" charset="-120"/>
              </a:endParaRPr>
            </a:p>
          </p:txBody>
        </p:sp>
        <p:sp>
          <p:nvSpPr>
            <p:cNvPr id="41" name="文字方塊 121"/>
            <p:cNvSpPr txBox="1">
              <a:spLocks noChangeArrowheads="1"/>
            </p:cNvSpPr>
            <p:nvPr/>
          </p:nvSpPr>
          <p:spPr bwMode="auto">
            <a:xfrm>
              <a:off x="9485" y="2399"/>
              <a:ext cx="1139"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脫氮</a:t>
              </a:r>
              <a:endParaRPr lang="zh-TW" altLang="en-US" sz="1800">
                <a:latin typeface="Arial" charset="0"/>
                <a:ea typeface="新細明體" charset="-120"/>
              </a:endParaRPr>
            </a:p>
          </p:txBody>
        </p:sp>
        <p:sp>
          <p:nvSpPr>
            <p:cNvPr id="42" name="右中括弧 41"/>
            <p:cNvSpPr>
              <a:spLocks/>
            </p:cNvSpPr>
            <p:nvPr/>
          </p:nvSpPr>
          <p:spPr bwMode="auto">
            <a:xfrm rot="5400000">
              <a:off x="7808" y="1191"/>
              <a:ext cx="253" cy="3863"/>
            </a:xfrm>
            <a:prstGeom prst="rightBracket">
              <a:avLst>
                <a:gd name="adj" fmla="val 3534"/>
              </a:avLst>
            </a:prstGeom>
            <a:noFill/>
            <a:ln w="19050" algn="ctr">
              <a:solidFill>
                <a:srgbClr val="FF0000"/>
              </a:solidFill>
              <a:round/>
              <a:headEnd/>
              <a:tailEnd/>
            </a:ln>
          </p:spPr>
          <p:txBody>
            <a:bodyPr rot="10800000" vert="eaVert" lIns="64008" tIns="32004" rIns="64008" bIns="32004"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algn="ctr"/>
              <a:endParaRPr lang="zh-TW" altLang="en-US" sz="1800">
                <a:latin typeface="Arial" charset="0"/>
                <a:ea typeface="新細明體" charset="-120"/>
              </a:endParaRPr>
            </a:p>
          </p:txBody>
        </p:sp>
        <p:sp>
          <p:nvSpPr>
            <p:cNvPr id="43" name="右中括弧 42"/>
            <p:cNvSpPr>
              <a:spLocks/>
            </p:cNvSpPr>
            <p:nvPr/>
          </p:nvSpPr>
          <p:spPr bwMode="auto">
            <a:xfrm rot="5400000">
              <a:off x="10998" y="1864"/>
              <a:ext cx="255" cy="2520"/>
            </a:xfrm>
            <a:prstGeom prst="rightBracket">
              <a:avLst>
                <a:gd name="adj" fmla="val 5261"/>
              </a:avLst>
            </a:prstGeom>
            <a:noFill/>
            <a:ln w="19050" algn="ctr">
              <a:solidFill>
                <a:srgbClr val="FF0000"/>
              </a:solidFill>
              <a:round/>
              <a:headEnd/>
              <a:tailEnd/>
            </a:ln>
          </p:spPr>
          <p:txBody>
            <a:bodyPr rot="10800000" vert="eaVert" lIns="64008" tIns="32004" rIns="64008" bIns="32004"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algn="ctr"/>
              <a:endParaRPr lang="zh-TW" altLang="en-US" sz="1800">
                <a:latin typeface="Arial" charset="0"/>
                <a:ea typeface="新細明體" charset="-120"/>
              </a:endParaRPr>
            </a:p>
          </p:txBody>
        </p:sp>
        <p:sp>
          <p:nvSpPr>
            <p:cNvPr id="44" name="文字方塊 124"/>
            <p:cNvSpPr txBox="1">
              <a:spLocks noChangeArrowheads="1"/>
            </p:cNvSpPr>
            <p:nvPr/>
          </p:nvSpPr>
          <p:spPr bwMode="auto">
            <a:xfrm>
              <a:off x="7213" y="2909"/>
              <a:ext cx="2485"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好氧環境 自營菌</a:t>
              </a:r>
              <a:endParaRPr lang="zh-TW" altLang="en-US" sz="1800">
                <a:latin typeface="Arial" charset="0"/>
                <a:ea typeface="新細明體" charset="-120"/>
              </a:endParaRPr>
            </a:p>
          </p:txBody>
        </p:sp>
        <p:sp>
          <p:nvSpPr>
            <p:cNvPr id="45" name="文字方塊 125"/>
            <p:cNvSpPr txBox="1">
              <a:spLocks noChangeArrowheads="1"/>
            </p:cNvSpPr>
            <p:nvPr/>
          </p:nvSpPr>
          <p:spPr bwMode="auto">
            <a:xfrm>
              <a:off x="10203" y="2909"/>
              <a:ext cx="2501"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缺氧環境 異營菌</a:t>
              </a:r>
              <a:endParaRPr lang="zh-TW" altLang="en-US" sz="1800">
                <a:latin typeface="Arial" charset="0"/>
                <a:ea typeface="新細明體" charset="-120"/>
              </a:endParaRPr>
            </a:p>
          </p:txBody>
        </p:sp>
        <p:sp>
          <p:nvSpPr>
            <p:cNvPr id="46" name="右中括弧 45"/>
            <p:cNvSpPr>
              <a:spLocks/>
            </p:cNvSpPr>
            <p:nvPr/>
          </p:nvSpPr>
          <p:spPr bwMode="auto">
            <a:xfrm rot="5400000">
              <a:off x="4111" y="2382"/>
              <a:ext cx="170" cy="3780"/>
            </a:xfrm>
            <a:prstGeom prst="rightBracket">
              <a:avLst>
                <a:gd name="adj" fmla="val 8235"/>
              </a:avLst>
            </a:prstGeom>
            <a:noFill/>
            <a:ln w="19050" algn="ctr">
              <a:solidFill>
                <a:srgbClr val="0B5395"/>
              </a:solidFill>
              <a:round/>
              <a:headEnd/>
              <a:tailEnd/>
            </a:ln>
          </p:spPr>
          <p:txBody>
            <a:bodyPr rot="10800000" vert="eaVert" lIns="64008" tIns="32004" rIns="64008" bIns="32004"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algn="ctr"/>
              <a:endParaRPr lang="zh-TW" altLang="en-US" sz="1800">
                <a:latin typeface="Arial" charset="0"/>
                <a:ea typeface="新細明體" charset="-120"/>
              </a:endParaRPr>
            </a:p>
          </p:txBody>
        </p:sp>
        <p:sp>
          <p:nvSpPr>
            <p:cNvPr id="47" name="右中括弧 46"/>
            <p:cNvSpPr>
              <a:spLocks/>
            </p:cNvSpPr>
            <p:nvPr/>
          </p:nvSpPr>
          <p:spPr bwMode="auto">
            <a:xfrm rot="5400000">
              <a:off x="4152" y="2935"/>
              <a:ext cx="87" cy="3780"/>
            </a:xfrm>
            <a:prstGeom prst="rightBracket">
              <a:avLst>
                <a:gd name="adj" fmla="val 7443"/>
              </a:avLst>
            </a:prstGeom>
            <a:noFill/>
            <a:ln w="19050" algn="ctr">
              <a:solidFill>
                <a:srgbClr val="0B5395"/>
              </a:solidFill>
              <a:round/>
              <a:headEnd/>
              <a:tailEnd/>
            </a:ln>
          </p:spPr>
          <p:txBody>
            <a:bodyPr rot="10800000" vert="eaVert" lIns="64008" tIns="32004" rIns="64008" bIns="32004"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algn="ctr"/>
              <a:endParaRPr lang="zh-TW" altLang="en-US" sz="1800">
                <a:latin typeface="Arial" charset="0"/>
                <a:ea typeface="新細明體" charset="-120"/>
              </a:endParaRPr>
            </a:p>
          </p:txBody>
        </p:sp>
        <p:sp>
          <p:nvSpPr>
            <p:cNvPr id="48" name="右中括弧 47"/>
            <p:cNvSpPr>
              <a:spLocks/>
            </p:cNvSpPr>
            <p:nvPr/>
          </p:nvSpPr>
          <p:spPr bwMode="auto">
            <a:xfrm rot="5400000">
              <a:off x="7051" y="3222"/>
              <a:ext cx="170" cy="2100"/>
            </a:xfrm>
            <a:prstGeom prst="rightBracket">
              <a:avLst>
                <a:gd name="adj" fmla="val 8235"/>
              </a:avLst>
            </a:prstGeom>
            <a:noFill/>
            <a:ln w="19050" algn="ctr">
              <a:solidFill>
                <a:srgbClr val="0B5395"/>
              </a:solidFill>
              <a:round/>
              <a:headEnd/>
              <a:tailEnd/>
            </a:ln>
          </p:spPr>
          <p:txBody>
            <a:bodyPr rot="10800000" vert="eaVert" lIns="64008" tIns="32004" rIns="64008" bIns="32004"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algn="ctr"/>
              <a:endParaRPr lang="zh-TW" altLang="en-US" sz="1800">
                <a:latin typeface="Arial" charset="0"/>
                <a:ea typeface="新細明體" charset="-120"/>
              </a:endParaRPr>
            </a:p>
          </p:txBody>
        </p:sp>
        <p:sp>
          <p:nvSpPr>
            <p:cNvPr id="49" name="右中括弧 48"/>
            <p:cNvSpPr>
              <a:spLocks/>
            </p:cNvSpPr>
            <p:nvPr/>
          </p:nvSpPr>
          <p:spPr bwMode="auto">
            <a:xfrm rot="5400000">
              <a:off x="8855" y="3347"/>
              <a:ext cx="341" cy="1680"/>
            </a:xfrm>
            <a:prstGeom prst="rightBracket">
              <a:avLst>
                <a:gd name="adj" fmla="val 3284"/>
              </a:avLst>
            </a:prstGeom>
            <a:noFill/>
            <a:ln w="19050" algn="ctr">
              <a:solidFill>
                <a:srgbClr val="0B5395"/>
              </a:solidFill>
              <a:round/>
              <a:headEnd/>
              <a:tailEnd/>
            </a:ln>
          </p:spPr>
          <p:txBody>
            <a:bodyPr rot="10800000" vert="eaVert" lIns="64008" tIns="32004" rIns="64008" bIns="32004"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algn="ctr"/>
              <a:endParaRPr lang="zh-TW" altLang="en-US" sz="1800">
                <a:latin typeface="Arial" charset="0"/>
                <a:ea typeface="新細明體" charset="-120"/>
              </a:endParaRPr>
            </a:p>
          </p:txBody>
        </p:sp>
        <p:sp>
          <p:nvSpPr>
            <p:cNvPr id="50" name="文字方塊 131"/>
            <p:cNvSpPr txBox="1">
              <a:spLocks noChangeArrowheads="1"/>
            </p:cNvSpPr>
            <p:nvPr/>
          </p:nvSpPr>
          <p:spPr bwMode="auto">
            <a:xfrm>
              <a:off x="3049" y="4527"/>
              <a:ext cx="1946"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rPr>
                <a:t>凱式氮（</a:t>
              </a:r>
              <a:r>
                <a:rPr lang="en-US" altLang="zh-TW" sz="1200" b="1">
                  <a:solidFill>
                    <a:srgbClr val="000000"/>
                  </a:solidFill>
                </a:rPr>
                <a:t>TKN</a:t>
              </a:r>
              <a:r>
                <a:rPr lang="zh-TW" altLang="en-US" sz="1200" b="1">
                  <a:solidFill>
                    <a:srgbClr val="000000"/>
                  </a:solidFill>
                </a:rPr>
                <a:t>）</a:t>
              </a:r>
              <a:endParaRPr lang="zh-TW" altLang="en-US" sz="1800">
                <a:latin typeface="Arial" charset="0"/>
                <a:ea typeface="新細明體" charset="-120"/>
              </a:endParaRPr>
            </a:p>
          </p:txBody>
        </p:sp>
        <p:sp>
          <p:nvSpPr>
            <p:cNvPr id="51" name="文字方塊 132"/>
            <p:cNvSpPr txBox="1">
              <a:spLocks noChangeArrowheads="1"/>
            </p:cNvSpPr>
            <p:nvPr/>
          </p:nvSpPr>
          <p:spPr bwMode="auto">
            <a:xfrm>
              <a:off x="6456" y="4017"/>
              <a:ext cx="1312"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亞硝酸鹽</a:t>
              </a:r>
              <a:endParaRPr lang="zh-TW" altLang="en-US" sz="1800">
                <a:latin typeface="Arial" charset="0"/>
                <a:ea typeface="新細明體" charset="-120"/>
              </a:endParaRPr>
            </a:p>
          </p:txBody>
        </p:sp>
        <p:sp>
          <p:nvSpPr>
            <p:cNvPr id="52" name="文字方塊 133"/>
            <p:cNvSpPr txBox="1">
              <a:spLocks noChangeArrowheads="1"/>
            </p:cNvSpPr>
            <p:nvPr/>
          </p:nvSpPr>
          <p:spPr bwMode="auto">
            <a:xfrm>
              <a:off x="8691" y="4017"/>
              <a:ext cx="1092"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硝酸鹽</a:t>
              </a:r>
              <a:endParaRPr lang="zh-TW" altLang="en-US" sz="1800">
                <a:latin typeface="Arial" charset="0"/>
                <a:ea typeface="新細明體" charset="-120"/>
              </a:endParaRPr>
            </a:p>
          </p:txBody>
        </p:sp>
        <p:sp>
          <p:nvSpPr>
            <p:cNvPr id="53" name="文字方塊 134"/>
            <p:cNvSpPr txBox="1">
              <a:spLocks noChangeArrowheads="1"/>
            </p:cNvSpPr>
            <p:nvPr/>
          </p:nvSpPr>
          <p:spPr bwMode="auto">
            <a:xfrm>
              <a:off x="6338" y="4952"/>
              <a:ext cx="1680" cy="533"/>
            </a:xfrm>
            <a:prstGeom prst="rect">
              <a:avLst/>
            </a:prstGeom>
            <a:noFill/>
            <a:ln w="9525">
              <a:noFill/>
              <a:miter lim="800000"/>
              <a:headEnd/>
              <a:tailEnd/>
            </a:ln>
          </p:spPr>
          <p:txBody>
            <a:bodyPr lIns="64008" tIns="32004" rIns="64008" bIns="32004"/>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rPr>
                <a:t>總 氮（</a:t>
              </a:r>
              <a:r>
                <a:rPr lang="en-US" altLang="zh-TW" sz="1200" b="1">
                  <a:solidFill>
                    <a:srgbClr val="000000"/>
                  </a:solidFill>
                </a:rPr>
                <a:t>TN</a:t>
              </a:r>
              <a:r>
                <a:rPr lang="zh-TW" altLang="en-US" sz="1200" b="1">
                  <a:solidFill>
                    <a:srgbClr val="000000"/>
                  </a:solidFill>
                </a:rPr>
                <a:t>）</a:t>
              </a:r>
            </a:p>
            <a:p>
              <a:endParaRPr lang="zh-TW" altLang="en-US" sz="1800">
                <a:latin typeface="Arial" charset="0"/>
                <a:ea typeface="新細明體" charset="-120"/>
              </a:endParaRPr>
            </a:p>
          </p:txBody>
        </p:sp>
        <p:cxnSp>
          <p:nvCxnSpPr>
            <p:cNvPr id="54" name="直線單箭頭接點 53"/>
            <p:cNvCxnSpPr/>
            <p:nvPr/>
          </p:nvCxnSpPr>
          <p:spPr>
            <a:xfrm>
              <a:off x="9951" y="1804"/>
              <a:ext cx="50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文字方塊 88"/>
            <p:cNvSpPr txBox="1">
              <a:spLocks noChangeArrowheads="1"/>
            </p:cNvSpPr>
            <p:nvPr/>
          </p:nvSpPr>
          <p:spPr bwMode="auto">
            <a:xfrm>
              <a:off x="4239" y="4017"/>
              <a:ext cx="839"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氨氮</a:t>
              </a:r>
              <a:endParaRPr lang="zh-TW" altLang="en-US" sz="1800">
                <a:latin typeface="Arial" charset="0"/>
                <a:ea typeface="新細明體" charset="-120"/>
              </a:endParaRPr>
            </a:p>
          </p:txBody>
        </p:sp>
        <p:sp>
          <p:nvSpPr>
            <p:cNvPr id="56" name="Line 52"/>
            <p:cNvSpPr>
              <a:spLocks noChangeShapeType="1"/>
            </p:cNvSpPr>
            <p:nvPr/>
          </p:nvSpPr>
          <p:spPr bwMode="auto">
            <a:xfrm>
              <a:off x="3566" y="4100"/>
              <a:ext cx="0" cy="255"/>
            </a:xfrm>
            <a:prstGeom prst="line">
              <a:avLst/>
            </a:prstGeom>
            <a:noFill/>
            <a:ln w="9525">
              <a:solidFill>
                <a:srgbClr val="000000"/>
              </a:solidFill>
              <a:round/>
              <a:headEnd/>
              <a:tailEnd/>
            </a:ln>
          </p:spPr>
          <p:txBody>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endParaRPr lang="zh-TW" altLang="en-US"/>
            </a:p>
          </p:txBody>
        </p:sp>
        <p:sp>
          <p:nvSpPr>
            <p:cNvPr id="57" name="右中括弧 56"/>
            <p:cNvSpPr>
              <a:spLocks/>
            </p:cNvSpPr>
            <p:nvPr/>
          </p:nvSpPr>
          <p:spPr bwMode="auto">
            <a:xfrm rot="5400000">
              <a:off x="6001" y="1428"/>
              <a:ext cx="170" cy="7560"/>
            </a:xfrm>
            <a:prstGeom prst="rightBracket">
              <a:avLst>
                <a:gd name="adj" fmla="val 7618"/>
              </a:avLst>
            </a:prstGeom>
            <a:noFill/>
            <a:ln w="19050" algn="ctr">
              <a:solidFill>
                <a:srgbClr val="0B5395"/>
              </a:solidFill>
              <a:round/>
              <a:headEnd/>
              <a:tailEnd/>
            </a:ln>
          </p:spPr>
          <p:txBody>
            <a:bodyPr rot="10800000" vert="eaVert" lIns="64008" tIns="32004" rIns="64008" bIns="32004"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algn="ctr"/>
              <a:endParaRPr lang="zh-TW" altLang="en-US" sz="1800">
                <a:latin typeface="Arial" charset="0"/>
                <a:ea typeface="新細明體" charset="-120"/>
              </a:endParaRPr>
            </a:p>
          </p:txBody>
        </p:sp>
        <p:sp>
          <p:nvSpPr>
            <p:cNvPr id="58" name="文字方塊 78"/>
            <p:cNvSpPr txBox="1">
              <a:spLocks noChangeArrowheads="1"/>
            </p:cNvSpPr>
            <p:nvPr/>
          </p:nvSpPr>
          <p:spPr bwMode="auto">
            <a:xfrm>
              <a:off x="7024" y="2399"/>
              <a:ext cx="1136"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硝化</a:t>
              </a:r>
              <a:endParaRPr lang="zh-TW" altLang="en-US" sz="1800">
                <a:latin typeface="Arial" charset="0"/>
                <a:ea typeface="新細明體" charset="-120"/>
              </a:endParaRPr>
            </a:p>
          </p:txBody>
        </p:sp>
        <p:sp>
          <p:nvSpPr>
            <p:cNvPr id="59" name="AutoShape 55"/>
            <p:cNvSpPr>
              <a:spLocks noChangeArrowheads="1"/>
            </p:cNvSpPr>
            <p:nvPr/>
          </p:nvSpPr>
          <p:spPr bwMode="auto">
            <a:xfrm>
              <a:off x="3230" y="2825"/>
              <a:ext cx="1093" cy="85"/>
            </a:xfrm>
            <a:prstGeom prst="rightArrow">
              <a:avLst>
                <a:gd name="adj1" fmla="val 50000"/>
                <a:gd name="adj2" fmla="val 321471"/>
              </a:avLst>
            </a:prstGeom>
            <a:solidFill>
              <a:srgbClr val="0F6FC6"/>
            </a:solidFill>
            <a:ln w="9525">
              <a:solidFill>
                <a:srgbClr val="000000"/>
              </a:solidFill>
              <a:miter lim="800000"/>
              <a:headEnd/>
              <a:tailEnd/>
            </a:ln>
          </p:spPr>
          <p:txBody>
            <a:bodyPr wrap="none"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endParaRPr lang="zh-TW" altLang="en-US"/>
            </a:p>
          </p:txBody>
        </p:sp>
        <p:sp>
          <p:nvSpPr>
            <p:cNvPr id="60" name="AutoShape 56"/>
            <p:cNvSpPr>
              <a:spLocks noChangeArrowheads="1"/>
            </p:cNvSpPr>
            <p:nvPr/>
          </p:nvSpPr>
          <p:spPr bwMode="auto">
            <a:xfrm>
              <a:off x="5414" y="2741"/>
              <a:ext cx="1259" cy="84"/>
            </a:xfrm>
            <a:prstGeom prst="rightArrow">
              <a:avLst>
                <a:gd name="adj1" fmla="val 50000"/>
                <a:gd name="adj2" fmla="val 374702"/>
              </a:avLst>
            </a:prstGeom>
            <a:solidFill>
              <a:srgbClr val="0F6FC6"/>
            </a:solidFill>
            <a:ln w="9525">
              <a:solidFill>
                <a:srgbClr val="000000"/>
              </a:solidFill>
              <a:miter lim="800000"/>
              <a:headEnd/>
              <a:tailEnd/>
            </a:ln>
          </p:spPr>
          <p:txBody>
            <a:bodyPr wrap="none"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endParaRPr lang="zh-TW" altLang="en-US"/>
            </a:p>
          </p:txBody>
        </p:sp>
        <p:sp>
          <p:nvSpPr>
            <p:cNvPr id="61" name="文字方塊 78"/>
            <p:cNvSpPr txBox="1">
              <a:spLocks noChangeArrowheads="1"/>
            </p:cNvSpPr>
            <p:nvPr/>
          </p:nvSpPr>
          <p:spPr bwMode="auto">
            <a:xfrm>
              <a:off x="3048" y="2487"/>
              <a:ext cx="854"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氨化</a:t>
              </a:r>
              <a:endParaRPr lang="zh-TW" altLang="en-US" sz="1800">
                <a:latin typeface="Arial" charset="0"/>
                <a:ea typeface="新細明體" charset="-120"/>
              </a:endParaRPr>
            </a:p>
          </p:txBody>
        </p:sp>
        <p:sp>
          <p:nvSpPr>
            <p:cNvPr id="62" name="AutoShape 58"/>
            <p:cNvSpPr>
              <a:spLocks noChangeArrowheads="1"/>
            </p:cNvSpPr>
            <p:nvPr/>
          </p:nvSpPr>
          <p:spPr bwMode="auto">
            <a:xfrm>
              <a:off x="7348" y="2741"/>
              <a:ext cx="1258" cy="84"/>
            </a:xfrm>
            <a:prstGeom prst="rightArrow">
              <a:avLst>
                <a:gd name="adj1" fmla="val 50000"/>
                <a:gd name="adj2" fmla="val 374405"/>
              </a:avLst>
            </a:prstGeom>
            <a:solidFill>
              <a:srgbClr val="0F6FC6"/>
            </a:solidFill>
            <a:ln w="9525">
              <a:solidFill>
                <a:srgbClr val="000000"/>
              </a:solidFill>
              <a:miter lim="800000"/>
              <a:headEnd/>
              <a:tailEnd/>
            </a:ln>
          </p:spPr>
          <p:txBody>
            <a:bodyPr wrap="none"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endParaRPr lang="zh-TW" altLang="en-US"/>
            </a:p>
          </p:txBody>
        </p:sp>
        <p:sp>
          <p:nvSpPr>
            <p:cNvPr id="63" name="AutoShape 59"/>
            <p:cNvSpPr>
              <a:spLocks noChangeArrowheads="1"/>
            </p:cNvSpPr>
            <p:nvPr/>
          </p:nvSpPr>
          <p:spPr bwMode="auto">
            <a:xfrm>
              <a:off x="9448" y="2741"/>
              <a:ext cx="2434" cy="84"/>
            </a:xfrm>
            <a:prstGeom prst="rightArrow">
              <a:avLst>
                <a:gd name="adj1" fmla="val 50000"/>
                <a:gd name="adj2" fmla="val 724405"/>
              </a:avLst>
            </a:prstGeom>
            <a:solidFill>
              <a:srgbClr val="0F6FC6"/>
            </a:solidFill>
            <a:ln w="9525">
              <a:solidFill>
                <a:srgbClr val="000000"/>
              </a:solidFill>
              <a:miter lim="800000"/>
              <a:headEnd/>
              <a:tailEnd/>
            </a:ln>
          </p:spPr>
          <p:txBody>
            <a:bodyPr wrap="none"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endParaRPr lang="zh-TW" altLang="en-US"/>
            </a:p>
          </p:txBody>
        </p:sp>
        <p:sp>
          <p:nvSpPr>
            <p:cNvPr id="64" name="文字方塊 90"/>
            <p:cNvSpPr txBox="1">
              <a:spLocks noChangeArrowheads="1"/>
            </p:cNvSpPr>
            <p:nvPr/>
          </p:nvSpPr>
          <p:spPr bwMode="auto">
            <a:xfrm>
              <a:off x="7971" y="784"/>
              <a:ext cx="2230"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植物</a:t>
              </a:r>
              <a:r>
                <a:rPr lang="zh-TW" altLang="en-US" sz="1200" b="1">
                  <a:solidFill>
                    <a:srgbClr val="000000"/>
                  </a:solidFill>
                  <a:latin typeface="Arial" charset="0"/>
                  <a:ea typeface="新細明體" charset="-120"/>
                </a:rPr>
                <a:t>、</a:t>
              </a:r>
              <a:r>
                <a:rPr lang="zh-TW" altLang="en-US" sz="1200" b="1">
                  <a:solidFill>
                    <a:srgbClr val="000000"/>
                  </a:solidFill>
                  <a:latin typeface="標楷體" pitchFamily="65" charset="-120"/>
                </a:rPr>
                <a:t>藻可吸收態</a:t>
              </a:r>
              <a:endParaRPr lang="zh-TW" altLang="en-US" sz="1800">
                <a:latin typeface="Arial" charset="0"/>
                <a:ea typeface="新細明體" charset="-120"/>
              </a:endParaRPr>
            </a:p>
          </p:txBody>
        </p:sp>
        <p:cxnSp>
          <p:nvCxnSpPr>
            <p:cNvPr id="65" name="直線單箭頭接點 64"/>
            <p:cNvCxnSpPr/>
            <p:nvPr/>
          </p:nvCxnSpPr>
          <p:spPr>
            <a:xfrm>
              <a:off x="10538" y="1209"/>
              <a:ext cx="0" cy="42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6" name="文字方塊 90"/>
            <p:cNvSpPr txBox="1">
              <a:spLocks noChangeArrowheads="1"/>
            </p:cNvSpPr>
            <p:nvPr/>
          </p:nvSpPr>
          <p:spPr bwMode="auto">
            <a:xfrm>
              <a:off x="10203" y="869"/>
              <a:ext cx="1008" cy="366"/>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r>
                <a:rPr lang="zh-TW" altLang="en-US" sz="1200" b="1">
                  <a:solidFill>
                    <a:srgbClr val="000000"/>
                  </a:solidFill>
                  <a:latin typeface="標楷體" pitchFamily="65" charset="-120"/>
                </a:rPr>
                <a:t>加碳源</a:t>
              </a:r>
              <a:endParaRPr lang="zh-TW" altLang="en-US" sz="1800">
                <a:latin typeface="Arial" charset="0"/>
                <a:ea typeface="新細明體" charset="-120"/>
              </a:endParaRPr>
            </a:p>
          </p:txBody>
        </p:sp>
        <p:sp>
          <p:nvSpPr>
            <p:cNvPr id="67" name="AutoShape 63"/>
            <p:cNvSpPr>
              <a:spLocks noChangeArrowheads="1"/>
            </p:cNvSpPr>
            <p:nvPr/>
          </p:nvSpPr>
          <p:spPr bwMode="auto">
            <a:xfrm>
              <a:off x="12062" y="1315"/>
              <a:ext cx="228" cy="343"/>
            </a:xfrm>
            <a:prstGeom prst="upArrow">
              <a:avLst>
                <a:gd name="adj1" fmla="val 50000"/>
                <a:gd name="adj2" fmla="val 37610"/>
              </a:avLst>
            </a:prstGeom>
            <a:solidFill>
              <a:srgbClr val="0F6FC6"/>
            </a:solidFill>
            <a:ln w="9525">
              <a:solidFill>
                <a:srgbClr val="000000"/>
              </a:solidFill>
              <a:miter lim="800000"/>
              <a:headEnd/>
              <a:tailEnd/>
            </a:ln>
          </p:spPr>
          <p:txBody>
            <a:bodyPr vert="eaVert" wrap="none" lIns="64008" tIns="32004" rIns="64008" bIns="32004" anchor="ct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algn="ctr"/>
              <a:endParaRPr lang="zh-TW" altLang="en-US" sz="1800">
                <a:latin typeface="Arial" charset="0"/>
                <a:ea typeface="新細明體" charset="-120"/>
              </a:endParaRPr>
            </a:p>
          </p:txBody>
        </p:sp>
        <p:sp>
          <p:nvSpPr>
            <p:cNvPr id="68" name="Line 64"/>
            <p:cNvSpPr>
              <a:spLocks noChangeShapeType="1"/>
            </p:cNvSpPr>
            <p:nvPr/>
          </p:nvSpPr>
          <p:spPr bwMode="auto">
            <a:xfrm>
              <a:off x="11462" y="1805"/>
              <a:ext cx="756" cy="0"/>
            </a:xfrm>
            <a:prstGeom prst="line">
              <a:avLst/>
            </a:prstGeom>
            <a:noFill/>
            <a:ln w="28575">
              <a:solidFill>
                <a:srgbClr val="000000"/>
              </a:solidFill>
              <a:round/>
              <a:headEnd/>
              <a:tailEnd/>
            </a:ln>
          </p:spPr>
          <p:txBody>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endParaRPr lang="zh-TW" altLang="en-US"/>
            </a:p>
          </p:txBody>
        </p:sp>
        <p:cxnSp>
          <p:nvCxnSpPr>
            <p:cNvPr id="69" name="直線單箭頭接點 68"/>
            <p:cNvCxnSpPr/>
            <p:nvPr/>
          </p:nvCxnSpPr>
          <p:spPr>
            <a:xfrm>
              <a:off x="8272" y="1379"/>
              <a:ext cx="0" cy="37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6507" y="1379"/>
              <a:ext cx="0" cy="37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1" name="文字方塊 133"/>
            <p:cNvSpPr txBox="1">
              <a:spLocks noChangeArrowheads="1"/>
            </p:cNvSpPr>
            <p:nvPr/>
          </p:nvSpPr>
          <p:spPr bwMode="auto">
            <a:xfrm>
              <a:off x="8941" y="4272"/>
              <a:ext cx="1094" cy="503"/>
            </a:xfrm>
            <a:prstGeom prst="rect">
              <a:avLst/>
            </a:prstGeom>
            <a:noFill/>
            <a:ln w="9525">
              <a:noFill/>
              <a:miter lim="800000"/>
              <a:headEnd/>
              <a:tailEnd/>
            </a:ln>
          </p:spPr>
          <p:txBody>
            <a:bodyPr lIns="64008" tIns="32004" rIns="64008" bIns="32004">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endParaRPr lang="zh-TW" altLang="en-US" sz="1800">
                <a:latin typeface="Arial" charset="0"/>
                <a:ea typeface="新細明體" charset="-120"/>
              </a:endParaRPr>
            </a:p>
          </p:txBody>
        </p:sp>
      </p:grpSp>
      <p:sp>
        <p:nvSpPr>
          <p:cNvPr id="73" name="文字方塊 72"/>
          <p:cNvSpPr txBox="1"/>
          <p:nvPr/>
        </p:nvSpPr>
        <p:spPr>
          <a:xfrm>
            <a:off x="2771800" y="116632"/>
            <a:ext cx="3877985" cy="646331"/>
          </a:xfrm>
          <a:prstGeom prst="rect">
            <a:avLst/>
          </a:prstGeom>
          <a:noFill/>
        </p:spPr>
        <p:txBody>
          <a:bodyPr wrap="none" rtlCol="0">
            <a:spAutoFit/>
          </a:bodyPr>
          <a:lstStyle/>
          <a:p>
            <a:r>
              <a:rPr lang="zh-TW" altLang="en-US" sz="3600" b="1" dirty="0" smtClean="0">
                <a:solidFill>
                  <a:schemeClr val="bg1"/>
                </a:solidFill>
                <a:latin typeface="微軟正黑體" pitchFamily="34" charset="-120"/>
                <a:ea typeface="微軟正黑體" pitchFamily="34" charset="-120"/>
              </a:rPr>
              <a:t>氮之氧化還原循環</a:t>
            </a:r>
            <a:endParaRPr lang="zh-TW" altLang="en-US" sz="3600" b="1" dirty="0">
              <a:solidFill>
                <a:schemeClr val="bg1"/>
              </a:solidFill>
              <a:latin typeface="微軟正黑體" pitchFamily="34" charset="-120"/>
              <a:ea typeface="微軟正黑體"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4866782-C2A9-4205-9E3C-40E3DE4AC35A}" type="slidenum">
              <a:rPr lang="zh-TW" altLang="en-US" smtClean="0"/>
              <a:pPr/>
              <a:t>8</a:t>
            </a:fld>
            <a:endParaRPr lang="zh-TW" altLang="en-US" dirty="0"/>
          </a:p>
        </p:txBody>
      </p:sp>
      <p:sp>
        <p:nvSpPr>
          <p:cNvPr id="14" name="Rectangle 8"/>
          <p:cNvSpPr>
            <a:spLocks noChangeArrowheads="1"/>
          </p:cNvSpPr>
          <p:nvPr/>
        </p:nvSpPr>
        <p:spPr bwMode="auto">
          <a:xfrm>
            <a:off x="341590" y="1889041"/>
            <a:ext cx="3057247" cy="954107"/>
          </a:xfrm>
          <a:prstGeom prst="rect">
            <a:avLst/>
          </a:prstGeom>
          <a:noFill/>
          <a:ln w="9525">
            <a:noFill/>
            <a:miter lim="800000"/>
            <a:headEnd/>
            <a:tailEnd/>
          </a:ln>
        </p:spPr>
        <p:txBody>
          <a:bodyPr wrap="none" anchor="ctr">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eaLnBrk="0" hangingPunct="0"/>
            <a:r>
              <a:rPr lang="zh-TW" altLang="en-US" sz="2800" b="1" dirty="0" smtClean="0">
                <a:solidFill>
                  <a:srgbClr val="FF0000"/>
                </a:solidFill>
                <a:latin typeface="微軟正黑體" pitchFamily="34" charset="-120"/>
                <a:ea typeface="微軟正黑體" pitchFamily="34" charset="-120"/>
                <a:cs typeface="Times New Roman" pitchFamily="18" charset="0"/>
              </a:rPr>
              <a:t>水中氨氮之平衡：</a:t>
            </a:r>
            <a:endParaRPr lang="zh-TW" altLang="en-US" sz="2800" b="1" dirty="0">
              <a:solidFill>
                <a:srgbClr val="FF0000"/>
              </a:solidFill>
              <a:latin typeface="微軟正黑體" panose="020B0604030504040204" pitchFamily="34" charset="-120"/>
              <a:ea typeface="微軟正黑體" panose="020B0604030504040204" pitchFamily="34" charset="-120"/>
              <a:cs typeface="Times New Roman" pitchFamily="18" charset="0"/>
            </a:endParaRPr>
          </a:p>
          <a:p>
            <a:pPr eaLnBrk="0" hangingPunct="0"/>
            <a:endParaRPr lang="zh-TW" altLang="en-US" sz="2800" dirty="0">
              <a:cs typeface="Times New Roman" pitchFamily="18" charset="0"/>
            </a:endParaRPr>
          </a:p>
        </p:txBody>
      </p:sp>
      <p:pic>
        <p:nvPicPr>
          <p:cNvPr id="15" name="Object 7"/>
          <p:cNvPicPr>
            <a:picLocks noChangeAspect="1" noChangeArrowheads="1"/>
          </p:cNvPicPr>
          <p:nvPr/>
        </p:nvPicPr>
        <p:blipFill>
          <a:blip r:embed="rId2" cstate="print"/>
          <a:srcRect/>
          <a:stretch>
            <a:fillRect/>
          </a:stretch>
        </p:blipFill>
        <p:spPr bwMode="auto">
          <a:xfrm>
            <a:off x="3347864" y="1916832"/>
            <a:ext cx="3359150" cy="449263"/>
          </a:xfrm>
          <a:prstGeom prst="rect">
            <a:avLst/>
          </a:prstGeom>
          <a:noFill/>
        </p:spPr>
      </p:pic>
      <p:sp>
        <p:nvSpPr>
          <p:cNvPr id="16" name="Rectangle 9"/>
          <p:cNvSpPr>
            <a:spLocks noChangeArrowheads="1"/>
          </p:cNvSpPr>
          <p:nvPr/>
        </p:nvSpPr>
        <p:spPr bwMode="auto">
          <a:xfrm>
            <a:off x="341590" y="2924944"/>
            <a:ext cx="8802410" cy="1230465"/>
          </a:xfrm>
          <a:prstGeom prst="rect">
            <a:avLst/>
          </a:prstGeom>
          <a:noFill/>
          <a:ln w="9525">
            <a:noFill/>
            <a:miter lim="800000"/>
            <a:headEnd/>
            <a:tailEnd/>
          </a:ln>
        </p:spPr>
        <p:txBody>
          <a:bodyPr wrap="none" anchor="ctr">
            <a:spAutoFit/>
          </a:bodyPr>
          <a:lstStyle>
            <a:defPPr>
              <a:defRPr lang="zh-TW"/>
            </a:defPPr>
            <a:lvl1pPr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1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1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1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1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1600" kern="1200">
                <a:solidFill>
                  <a:schemeClr val="tx1"/>
                </a:solidFill>
                <a:latin typeface="Times New Roman" pitchFamily="18" charset="0"/>
                <a:ea typeface="標楷體" pitchFamily="65" charset="-120"/>
                <a:cs typeface="+mn-cs"/>
              </a:defRPr>
            </a:lvl9pPr>
          </a:lstStyle>
          <a:p>
            <a:pPr eaLnBrk="0" hangingPunct="0">
              <a:lnSpc>
                <a:spcPct val="140000"/>
              </a:lnSpc>
            </a:pPr>
            <a:r>
              <a:rPr lang="zh-TW" altLang="en-US" sz="2800" b="1" dirty="0">
                <a:solidFill>
                  <a:srgbClr val="0000FF"/>
                </a:solidFill>
                <a:latin typeface="微軟正黑體" pitchFamily="34" charset="-120"/>
                <a:ea typeface="微軟正黑體" pitchFamily="34" charset="-120"/>
                <a:cs typeface="Times New Roman" pitchFamily="18" charset="0"/>
              </a:rPr>
              <a:t>加入酸，平衡往右移動，有利於氨氣之溶解。</a:t>
            </a:r>
          </a:p>
          <a:p>
            <a:pPr eaLnBrk="0" hangingPunct="0">
              <a:lnSpc>
                <a:spcPct val="140000"/>
              </a:lnSpc>
            </a:pPr>
            <a:r>
              <a:rPr lang="zh-TW" altLang="en-US" sz="2800" b="1" dirty="0">
                <a:solidFill>
                  <a:srgbClr val="0000FF"/>
                </a:solidFill>
                <a:latin typeface="微軟正黑體" pitchFamily="34" charset="-120"/>
                <a:ea typeface="微軟正黑體" pitchFamily="34" charset="-120"/>
                <a:cs typeface="Times New Roman" pitchFamily="18" charset="0"/>
              </a:rPr>
              <a:t>加入鹼，平衡往左移動，有利於氨氣從水中逸散出來。</a:t>
            </a:r>
            <a:endParaRPr lang="zh-TW" altLang="en-US" sz="2800" b="1" dirty="0">
              <a:solidFill>
                <a:srgbClr val="0000FF"/>
              </a:solidFill>
              <a:latin typeface="微軟正黑體" pitchFamily="34" charset="-120"/>
              <a:ea typeface="微軟正黑體" pitchFamily="34" charset="-120"/>
              <a:cs typeface="Times New Roman" pitchFamily="18" charset="0"/>
              <a:sym typeface="Symbol" pitchFamily="18" charset="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氨氮之來源</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251520" y="1484784"/>
            <a:ext cx="8568952" cy="5105400"/>
          </a:xfrm>
        </p:spPr>
        <p:txBody>
          <a:bodyPr/>
          <a:lstStyle/>
          <a:p>
            <a:pPr>
              <a:lnSpc>
                <a:spcPts val="4500"/>
              </a:lnSpc>
              <a:spcBef>
                <a:spcPts val="0"/>
              </a:spcBef>
            </a:pPr>
            <a:r>
              <a:rPr lang="zh-TW" altLang="en-US" sz="2400" dirty="0" smtClean="0">
                <a:solidFill>
                  <a:srgbClr val="0000FF"/>
                </a:solidFill>
                <a:latin typeface="Times New Roman" pitchFamily="18" charset="0"/>
                <a:cs typeface="Times New Roman" pitchFamily="18" charset="0"/>
              </a:rPr>
              <a:t>生活污水中的氨氮主要是來自於有機氮物質的氨化所形成。</a:t>
            </a:r>
            <a:endParaRPr lang="en-US" altLang="zh-TW" sz="2400" dirty="0" smtClean="0">
              <a:solidFill>
                <a:srgbClr val="0000FF"/>
              </a:solidFill>
              <a:latin typeface="Times New Roman" pitchFamily="18" charset="0"/>
              <a:cs typeface="Times New Roman" pitchFamily="18" charset="0"/>
            </a:endParaRPr>
          </a:p>
          <a:p>
            <a:pPr>
              <a:lnSpc>
                <a:spcPts val="4500"/>
              </a:lnSpc>
              <a:spcBef>
                <a:spcPts val="0"/>
              </a:spcBef>
            </a:pPr>
            <a:r>
              <a:rPr lang="zh-TW" altLang="en-US" sz="2400" dirty="0" smtClean="0">
                <a:solidFill>
                  <a:srgbClr val="0000FF"/>
                </a:solidFill>
                <a:latin typeface="Times New Roman" pitchFamily="18" charset="0"/>
                <a:cs typeface="Times New Roman" pitchFamily="18" charset="0"/>
              </a:rPr>
              <a:t>工業廢水中的氨氮其構成主要有兩種，一種是氨水</a:t>
            </a:r>
            <a:r>
              <a:rPr lang="en-US" altLang="zh-TW" sz="2400" dirty="0" smtClean="0">
                <a:solidFill>
                  <a:srgbClr val="0000FF"/>
                </a:solidFill>
                <a:latin typeface="Times New Roman" pitchFamily="18" charset="0"/>
                <a:cs typeface="Times New Roman" pitchFamily="18" charset="0"/>
              </a:rPr>
              <a:t>(NH</a:t>
            </a:r>
            <a:r>
              <a:rPr lang="en-US" altLang="zh-TW" sz="2400" baseline="-25000" dirty="0" smtClean="0">
                <a:solidFill>
                  <a:srgbClr val="0000FF"/>
                </a:solidFill>
                <a:latin typeface="Times New Roman" pitchFamily="18" charset="0"/>
                <a:cs typeface="Times New Roman" pitchFamily="18" charset="0"/>
              </a:rPr>
              <a:t>4</a:t>
            </a:r>
            <a:r>
              <a:rPr lang="en-US" altLang="zh-TW" sz="2400" dirty="0" smtClean="0">
                <a:solidFill>
                  <a:srgbClr val="0000FF"/>
                </a:solidFill>
                <a:latin typeface="Times New Roman" pitchFamily="18" charset="0"/>
                <a:cs typeface="Times New Roman" pitchFamily="18" charset="0"/>
              </a:rPr>
              <a:t>OH) </a:t>
            </a:r>
            <a:r>
              <a:rPr lang="zh-TW" altLang="en-US" sz="2400" dirty="0" smtClean="0">
                <a:solidFill>
                  <a:srgbClr val="0000FF"/>
                </a:solidFill>
                <a:latin typeface="Times New Roman" pitchFamily="18" charset="0"/>
                <a:cs typeface="Times New Roman" pitchFamily="18" charset="0"/>
              </a:rPr>
              <a:t>所形成的氨氮，一種是無機氨所形成的氨氮，主要是硫酸銨、氯化銨、氟化氨等等化合物。</a:t>
            </a:r>
            <a:endParaRPr lang="en-US" altLang="zh-TW" sz="2400" dirty="0" smtClean="0">
              <a:solidFill>
                <a:srgbClr val="0000FF"/>
              </a:solidFill>
              <a:latin typeface="Times New Roman" pitchFamily="18" charset="0"/>
              <a:cs typeface="Times New Roman" pitchFamily="18" charset="0"/>
            </a:endParaRPr>
          </a:p>
          <a:p>
            <a:pPr>
              <a:lnSpc>
                <a:spcPts val="4500"/>
              </a:lnSpc>
              <a:spcBef>
                <a:spcPts val="0"/>
              </a:spcBef>
            </a:pPr>
            <a:r>
              <a:rPr lang="zh-TW" altLang="en-US" sz="2400" dirty="0" smtClean="0">
                <a:solidFill>
                  <a:srgbClr val="0000FF"/>
                </a:solidFill>
                <a:latin typeface="Times New Roman" pitchFamily="18" charset="0"/>
                <a:cs typeface="Times New Roman" pitchFamily="18" charset="0"/>
              </a:rPr>
              <a:t>氨氮廢水的形成一般是由氨水和無機氨共同存在所造成的。當 </a:t>
            </a:r>
            <a:r>
              <a:rPr lang="en-US" altLang="zh-TW" sz="2400" dirty="0" smtClean="0">
                <a:solidFill>
                  <a:srgbClr val="0000FF"/>
                </a:solidFill>
                <a:latin typeface="Times New Roman" pitchFamily="18" charset="0"/>
                <a:cs typeface="Times New Roman" pitchFamily="18" charset="0"/>
              </a:rPr>
              <a:t>pH</a:t>
            </a:r>
            <a:r>
              <a:rPr lang="zh-TW" altLang="en-US" sz="2400" dirty="0" smtClean="0">
                <a:solidFill>
                  <a:srgbClr val="0000FF"/>
                </a:solidFill>
                <a:latin typeface="Times New Roman" pitchFamily="18" charset="0"/>
                <a:cs typeface="Times New Roman" pitchFamily="18" charset="0"/>
              </a:rPr>
              <a:t> 在中性以上時，廢水中氨氮的主要來源是無機氨和氨水所共同貢獻，而當 </a:t>
            </a:r>
            <a:r>
              <a:rPr lang="en-US" altLang="zh-TW" sz="2400" dirty="0" smtClean="0">
                <a:solidFill>
                  <a:srgbClr val="0000FF"/>
                </a:solidFill>
                <a:latin typeface="Times New Roman" pitchFamily="18" charset="0"/>
                <a:cs typeface="Times New Roman" pitchFamily="18" charset="0"/>
              </a:rPr>
              <a:t>pH</a:t>
            </a:r>
            <a:r>
              <a:rPr lang="zh-TW" altLang="en-US" sz="2400" dirty="0" smtClean="0">
                <a:solidFill>
                  <a:srgbClr val="0000FF"/>
                </a:solidFill>
                <a:latin typeface="Times New Roman" pitchFamily="18" charset="0"/>
                <a:cs typeface="Times New Roman" pitchFamily="18" charset="0"/>
              </a:rPr>
              <a:t> 在酸性時，廢水中的氨氮則主要是由無機氨所貢獻。</a:t>
            </a:r>
            <a:br>
              <a:rPr lang="zh-TW" altLang="en-US" sz="2400" dirty="0" smtClean="0">
                <a:solidFill>
                  <a:srgbClr val="0000FF"/>
                </a:solidFill>
                <a:latin typeface="Times New Roman" pitchFamily="18" charset="0"/>
                <a:cs typeface="Times New Roman" pitchFamily="18" charset="0"/>
              </a:rPr>
            </a:br>
            <a:r>
              <a:rPr lang="zh-TW" altLang="en-US" dirty="0" smtClean="0"/>
              <a:t/>
            </a:r>
            <a:br>
              <a:rPr lang="zh-TW" altLang="en-US" dirty="0" smtClean="0"/>
            </a:br>
            <a:r>
              <a:rPr lang="zh-TW" altLang="en-US" dirty="0" smtClean="0"/>
              <a:t/>
            </a:r>
            <a:br>
              <a:rPr lang="zh-TW" altLang="en-US" dirty="0" smtClean="0"/>
            </a:br>
            <a:r>
              <a:rPr lang="zh-TW" altLang="en-US" dirty="0" smtClean="0"/>
              <a:t/>
            </a:r>
            <a:br>
              <a:rPr lang="zh-TW" altLang="en-US" dirty="0" smtClean="0"/>
            </a:br>
            <a:endParaRPr lang="zh-TW" altLang="en-US" dirty="0"/>
          </a:p>
        </p:txBody>
      </p:sp>
      <p:sp>
        <p:nvSpPr>
          <p:cNvPr id="4" name="投影片編號版面配置區 3"/>
          <p:cNvSpPr>
            <a:spLocks noGrp="1"/>
          </p:cNvSpPr>
          <p:nvPr>
            <p:ph type="sldNum" sz="quarter" idx="12"/>
          </p:nvPr>
        </p:nvSpPr>
        <p:spPr/>
        <p:txBody>
          <a:bodyPr/>
          <a:lstStyle/>
          <a:p>
            <a:fld id="{54866782-C2A9-4205-9E3C-40E3DE4AC35A}" type="slidenum">
              <a:rPr lang="zh-TW" altLang="en-US" smtClean="0"/>
              <a:pPr/>
              <a:t>9</a:t>
            </a:fld>
            <a:endParaRPr lang="zh-TW" altLang="en-US" dirty="0"/>
          </a:p>
        </p:txBody>
      </p:sp>
    </p:spTree>
  </p:cSld>
  <p:clrMapOvr>
    <a:masterClrMapping/>
  </p:clrMapOvr>
</p:sld>
</file>

<file path=ppt/theme/theme1.xml><?xml version="1.0" encoding="utf-8"?>
<a:theme xmlns:a="http://schemas.openxmlformats.org/drawingml/2006/main" name="green">
  <a:themeElements>
    <a:clrScheme name="Default Design 1">
      <a:dk1>
        <a:srgbClr val="14179C"/>
      </a:dk1>
      <a:lt1>
        <a:srgbClr val="FFFFFF"/>
      </a:lt1>
      <a:dk2>
        <a:srgbClr val="0774C5"/>
      </a:dk2>
      <a:lt2>
        <a:srgbClr val="B2B2B2"/>
      </a:lt2>
      <a:accent1>
        <a:srgbClr val="1CAE49"/>
      </a:accent1>
      <a:accent2>
        <a:srgbClr val="E57B1B"/>
      </a:accent2>
      <a:accent3>
        <a:srgbClr val="FFFFFF"/>
      </a:accent3>
      <a:accent4>
        <a:srgbClr val="0F1285"/>
      </a:accent4>
      <a:accent5>
        <a:srgbClr val="ABD3B1"/>
      </a:accent5>
      <a:accent6>
        <a:srgbClr val="CF6F17"/>
      </a:accent6>
      <a:hlink>
        <a:srgbClr val="3366FF"/>
      </a:hlink>
      <a:folHlink>
        <a:srgbClr val="9AC76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14179C"/>
        </a:dk1>
        <a:lt1>
          <a:srgbClr val="FFFFFF"/>
        </a:lt1>
        <a:dk2>
          <a:srgbClr val="0774C5"/>
        </a:dk2>
        <a:lt2>
          <a:srgbClr val="B2B2B2"/>
        </a:lt2>
        <a:accent1>
          <a:srgbClr val="1CAE49"/>
        </a:accent1>
        <a:accent2>
          <a:srgbClr val="E57B1B"/>
        </a:accent2>
        <a:accent3>
          <a:srgbClr val="FFFFFF"/>
        </a:accent3>
        <a:accent4>
          <a:srgbClr val="0F1285"/>
        </a:accent4>
        <a:accent5>
          <a:srgbClr val="ABD3B1"/>
        </a:accent5>
        <a:accent6>
          <a:srgbClr val="CF6F17"/>
        </a:accent6>
        <a:hlink>
          <a:srgbClr val="3366FF"/>
        </a:hlink>
        <a:folHlink>
          <a:srgbClr val="9AC763"/>
        </a:folHlink>
      </a:clrScheme>
      <a:clrMap bg1="lt1" tx1="dk1" bg2="lt2" tx2="dk2" accent1="accent1" accent2="accent2" accent3="accent3" accent4="accent4" accent5="accent5" accent6="accent6" hlink="hlink" folHlink="folHlink"/>
    </a:extraClrScheme>
    <a:extraClrScheme>
      <a:clrScheme name="Default Design 2">
        <a:dk1>
          <a:srgbClr val="08087E"/>
        </a:dk1>
        <a:lt1>
          <a:srgbClr val="FFFFFF"/>
        </a:lt1>
        <a:dk2>
          <a:srgbClr val="5965DB"/>
        </a:dk2>
        <a:lt2>
          <a:srgbClr val="B2B2B2"/>
        </a:lt2>
        <a:accent1>
          <a:srgbClr val="45A0F3"/>
        </a:accent1>
        <a:accent2>
          <a:srgbClr val="32BA9D"/>
        </a:accent2>
        <a:accent3>
          <a:srgbClr val="FFFFFF"/>
        </a:accent3>
        <a:accent4>
          <a:srgbClr val="06066B"/>
        </a:accent4>
        <a:accent5>
          <a:srgbClr val="B0CDF8"/>
        </a:accent5>
        <a:accent6>
          <a:srgbClr val="2CA88E"/>
        </a:accent6>
        <a:hlink>
          <a:srgbClr val="4438DE"/>
        </a:hlink>
        <a:folHlink>
          <a:srgbClr val="55B028"/>
        </a:folHlink>
      </a:clrScheme>
      <a:clrMap bg1="lt1" tx1="dk1" bg2="lt2" tx2="dk2" accent1="accent1" accent2="accent2" accent3="accent3" accent4="accent4" accent5="accent5" accent6="accent6" hlink="hlink" folHlink="folHlink"/>
    </a:extraClrScheme>
    <a:extraClrScheme>
      <a:clrScheme name="Default Design 3">
        <a:dk1>
          <a:srgbClr val="08087E"/>
        </a:dk1>
        <a:lt1>
          <a:srgbClr val="FFFFFF"/>
        </a:lt1>
        <a:dk2>
          <a:srgbClr val="5965DB"/>
        </a:dk2>
        <a:lt2>
          <a:srgbClr val="B2B2B2"/>
        </a:lt2>
        <a:accent1>
          <a:srgbClr val="9970EA"/>
        </a:accent1>
        <a:accent2>
          <a:srgbClr val="32BA9D"/>
        </a:accent2>
        <a:accent3>
          <a:srgbClr val="FFFFFF"/>
        </a:accent3>
        <a:accent4>
          <a:srgbClr val="06066B"/>
        </a:accent4>
        <a:accent5>
          <a:srgbClr val="CABBF3"/>
        </a:accent5>
        <a:accent6>
          <a:srgbClr val="2CA88E"/>
        </a:accent6>
        <a:hlink>
          <a:srgbClr val="4438DE"/>
        </a:hlink>
        <a:folHlink>
          <a:srgbClr val="94AC2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Template>
  <TotalTime>12332</TotalTime>
  <Words>3441</Words>
  <Application>Microsoft Office PowerPoint</Application>
  <PresentationFormat>如螢幕大小 (4:3)</PresentationFormat>
  <Paragraphs>567</Paragraphs>
  <Slides>47</Slides>
  <Notes>3</Notes>
  <HiddenSlides>0</HiddenSlides>
  <MMClips>0</MMClips>
  <ScaleCrop>false</ScaleCrop>
  <HeadingPairs>
    <vt:vector size="8" baseType="variant">
      <vt:variant>
        <vt:lpstr>使用字型</vt:lpstr>
      </vt:variant>
      <vt:variant>
        <vt:i4>26</vt:i4>
      </vt:variant>
      <vt:variant>
        <vt:lpstr>佈景主題</vt:lpstr>
      </vt:variant>
      <vt:variant>
        <vt:i4>1</vt:i4>
      </vt:variant>
      <vt:variant>
        <vt:lpstr>內嵌 OLE 伺服程式</vt:lpstr>
      </vt:variant>
      <vt:variant>
        <vt:i4>2</vt:i4>
      </vt:variant>
      <vt:variant>
        <vt:lpstr>投影片標題</vt:lpstr>
      </vt:variant>
      <vt:variant>
        <vt:i4>47</vt:i4>
      </vt:variant>
    </vt:vector>
  </HeadingPairs>
  <TitlesOfParts>
    <vt:vector size="76" baseType="lpstr">
      <vt:lpstr>Arial</vt:lpstr>
      <vt:lpstr>新細明體</vt:lpstr>
      <vt:lpstr>微軟正黑體</vt:lpstr>
      <vt:lpstr>華康唐風隸W5</vt:lpstr>
      <vt:lpstr>華康魏碑體</vt:lpstr>
      <vt:lpstr>Times New Roman</vt:lpstr>
      <vt:lpstr>華康粗黑體(P)</vt:lpstr>
      <vt:lpstr>Verdana</vt:lpstr>
      <vt:lpstr>Wingdings</vt:lpstr>
      <vt:lpstr>標楷體</vt:lpstr>
      <vt:lpstr>Constantia</vt:lpstr>
      <vt:lpstr>Symbol</vt:lpstr>
      <vt:lpstr>Calibri</vt:lpstr>
      <vt:lpstr>細明體</vt:lpstr>
      <vt:lpstr>華康中楷體</vt:lpstr>
      <vt:lpstr>Helvetica Neue Medium</vt:lpstr>
      <vt:lpstr>Songti SC</vt:lpstr>
      <vt:lpstr>DIN Alternate</vt:lpstr>
      <vt:lpstr>Helvetica Neue</vt:lpstr>
      <vt:lpstr>Goldman Sans</vt:lpstr>
      <vt:lpstr>Wingdings 3</vt:lpstr>
      <vt:lpstr>Candara</vt:lpstr>
      <vt:lpstr>Monotype Sorts</vt:lpstr>
      <vt:lpstr>Microsoft YaHei UI</vt:lpstr>
      <vt:lpstr>Microsoft YaHei</vt:lpstr>
      <vt:lpstr>微軟正黑體 Light</vt:lpstr>
      <vt:lpstr>green</vt:lpstr>
      <vt:lpstr>Image</vt:lpstr>
      <vt:lpstr>SPW 10.0 Graph</vt:lpstr>
      <vt:lpstr>  氨氮廢水處理技術現況與未來發展  </vt:lpstr>
      <vt:lpstr>課程大綱</vt:lpstr>
      <vt:lpstr>投影片 3</vt:lpstr>
      <vt:lpstr>投影片 4</vt:lpstr>
      <vt:lpstr>投影片 5</vt:lpstr>
      <vt:lpstr>投影片 6</vt:lpstr>
      <vt:lpstr>投影片 7</vt:lpstr>
      <vt:lpstr>投影片 8</vt:lpstr>
      <vt:lpstr>氨氮之來源</vt:lpstr>
      <vt:lpstr>氨氮廢水之危害</vt:lpstr>
      <vt:lpstr>氨氮廢水之處理技術</vt:lpstr>
      <vt:lpstr>投影片 12</vt:lpstr>
      <vt:lpstr>投影片 13</vt:lpstr>
      <vt:lpstr>磷酸銨鎂沉澱法</vt:lpstr>
      <vt:lpstr>折點加氯法(1)</vt:lpstr>
      <vt:lpstr>折點加氯法(2)</vt:lpstr>
      <vt:lpstr>離子交換法(1)</vt:lpstr>
      <vt:lpstr>離子交換法(2)</vt:lpstr>
      <vt:lpstr>投影片 19</vt:lpstr>
      <vt:lpstr>氨回收系統流程圖</vt:lpstr>
      <vt:lpstr>投影片 21</vt:lpstr>
      <vt:lpstr>投影片 22</vt:lpstr>
      <vt:lpstr>投影片 23</vt:lpstr>
      <vt:lpstr>投影片 24</vt:lpstr>
      <vt:lpstr>投影片 25</vt:lpstr>
      <vt:lpstr>投影片 26</vt:lpstr>
      <vt:lpstr>理論依據  文獻回顧 (Ru特性)</vt:lpstr>
      <vt:lpstr>投影片 28</vt:lpstr>
      <vt:lpstr>理論依據 - 文獻回顧 (氨氮廢水觸媒應用)</vt:lpstr>
      <vt:lpstr>氣提/觸媒氧化之氨氮廢水處理程序</vt:lpstr>
      <vt:lpstr>氣提/觸媒氧化之 pilot 處理流程</vt:lpstr>
      <vt:lpstr>投影片 32</vt:lpstr>
      <vt:lpstr>投影片 33</vt:lpstr>
      <vt:lpstr>投影片 34</vt:lpstr>
      <vt:lpstr>新氧水(主成分為 HOCl)生成技術</vt:lpstr>
      <vt:lpstr>投影片 36</vt:lpstr>
      <vt:lpstr>新氧水除 COD 與氨氮技術  -某工業園區規劃案例</vt:lpstr>
      <vt:lpstr>投影片 38</vt:lpstr>
      <vt:lpstr>主要微生物載體的比較</vt:lpstr>
      <vt:lpstr>投影片 40</vt:lpstr>
      <vt:lpstr>投影片 41</vt:lpstr>
      <vt:lpstr>投影片 42</vt:lpstr>
      <vt:lpstr>投影片 43</vt:lpstr>
      <vt:lpstr>投影片 44</vt:lpstr>
      <vt:lpstr>投影片 45</vt:lpstr>
      <vt:lpstr>投影片 46</vt:lpstr>
      <vt:lpstr>謝謝您的聆聽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vit</dc:creator>
  <cp:lastModifiedBy>genuine</cp:lastModifiedBy>
  <cp:revision>826</cp:revision>
  <dcterms:created xsi:type="dcterms:W3CDTF">2013-04-19T05:54:17Z</dcterms:created>
  <dcterms:modified xsi:type="dcterms:W3CDTF">2021-11-07T07:28:33Z</dcterms:modified>
</cp:coreProperties>
</file>